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4" r:id="rId2"/>
    <p:sldId id="371" r:id="rId3"/>
    <p:sldId id="375" r:id="rId4"/>
    <p:sldId id="376" r:id="rId5"/>
    <p:sldId id="383" r:id="rId6"/>
    <p:sldId id="378" r:id="rId7"/>
  </p:sldIdLst>
  <p:sldSz cx="12192000" cy="6858000"/>
  <p:notesSz cx="6797675" cy="9926638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  <p:embeddedFont>
      <p:font typeface="Roboto Condensed Light" charset="0"/>
      <p:regular r:id="rId16"/>
    </p:embeddedFont>
    <p:embeddedFont>
      <p:font typeface="Playfair Display Black" charset="-52"/>
      <p:bold r:id="rId17"/>
    </p:embeddedFont>
    <p:embeddedFont>
      <p:font typeface="Playfair Display" charset="-52"/>
      <p:regular r:id="rId18"/>
      <p:bold r:id="rId19"/>
      <p:italic r:id="rId20"/>
      <p:boldItalic r:id="rId21"/>
    </p:embeddedFont>
    <p:embeddedFont>
      <p:font typeface="Roboto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48">
          <p15:clr>
            <a:srgbClr val="A4A3A4"/>
          </p15:clr>
        </p15:guide>
        <p15:guide id="2" pos="506">
          <p15:clr>
            <a:srgbClr val="A4A3A4"/>
          </p15:clr>
        </p15:guide>
        <p15:guide id="3" pos="7219">
          <p15:clr>
            <a:srgbClr val="A4A3A4"/>
          </p15:clr>
        </p15:guide>
        <p15:guide id="4" orient="horz" pos="2863">
          <p15:clr>
            <a:srgbClr val="A4A3A4"/>
          </p15:clr>
        </p15:guide>
        <p15:guide id="5" orient="horz" pos="142">
          <p15:clr>
            <a:srgbClr val="A4A3A4"/>
          </p15:clr>
        </p15:guide>
        <p15:guide id="6" pos="5450">
          <p15:clr>
            <a:srgbClr val="A4A3A4"/>
          </p15:clr>
        </p15:guide>
        <p15:guide id="7" orient="horz" pos="1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F0"/>
    <a:srgbClr val="E8E8E4"/>
    <a:srgbClr val="D8C6B2"/>
    <a:srgbClr val="A1541F"/>
    <a:srgbClr val="2B2D3A"/>
    <a:srgbClr val="2E6376"/>
    <a:srgbClr val="B7946F"/>
    <a:srgbClr val="E4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238" autoAdjust="0"/>
  </p:normalViewPr>
  <p:slideViewPr>
    <p:cSldViewPr snapToGrid="0" snapToObjects="1">
      <p:cViewPr varScale="1">
        <p:scale>
          <a:sx n="115" d="100"/>
          <a:sy n="115" d="100"/>
        </p:scale>
        <p:origin x="-432" y="-102"/>
      </p:cViewPr>
      <p:guideLst>
        <p:guide orient="horz" pos="3748"/>
        <p:guide orient="horz" pos="2863"/>
        <p:guide orient="horz" pos="142"/>
        <p:guide orient="horz" pos="1366"/>
        <p:guide pos="506"/>
        <p:guide pos="7219"/>
        <p:guide pos="54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15B7035-30FF-49B5-A090-50B4BF5F84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DFC99B-D2EC-42FA-9990-3FD981D20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CEC1AA-2A7A-4CCE-BDBF-08F9A953F1CD}" type="datetimeFigureOut">
              <a:rPr lang="en-US" altLang="ru-RU"/>
              <a:pPr>
                <a:defRPr/>
              </a:pPr>
              <a:t>11/19/2021</a:t>
            </a:fld>
            <a:endParaRPr lang="en-US" alt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1B8750-8378-4933-A457-38480A412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2CF996-F383-42AC-8B70-BA4FD6298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E95B82-C9A0-4091-80C2-0EF5647146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8352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0C5612F-166F-4B08-A89F-DD12EB8B51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4D09B-DF39-414C-9007-1206867C9B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705658-023D-4F0A-85A8-7B91BC5049B3}" type="datetimeFigureOut">
              <a:rPr lang="en-US" altLang="ru-RU"/>
              <a:pPr>
                <a:defRPr/>
              </a:pPr>
              <a:t>11/19/2021</a:t>
            </a:fld>
            <a:endParaRPr lang="en-US" alt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FBA5923-770A-4187-B5A1-873E801C52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4AA458C3-F08B-4332-B5C4-D78EF481F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76DADF-DEA7-47FF-BFFB-205B9399EF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F2C1B6-80BB-4059-A417-40F1DA88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46BD88-4F9A-4B9B-AD39-949E394064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9971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xmlns="" id="{4E77B2BA-9823-4ADF-A554-E63E85A91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xmlns="" id="{70323D3D-B77A-4C29-9924-68772A012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xmlns="" id="{2D84D0EA-5EAC-4B86-9774-4E38B1AAE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5CF894-D1FE-4C89-BAE6-9C58503EBCA3}" type="slidenum">
              <a:rPr lang="en-US" altLang="ru-RU" smtClean="0"/>
              <a:pPr/>
              <a:t>2</a:t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1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xmlns="" id="{4E77B2BA-9823-4ADF-A554-E63E85A91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xmlns="" id="{70323D3D-B77A-4C29-9924-68772A012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xmlns="" id="{2D84D0EA-5EAC-4B86-9774-4E38B1AAE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5CF894-D1FE-4C89-BAE6-9C58503EBCA3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34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583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6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32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948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26CE8A16-FA8E-4AAD-9965-45F42A2303E0}"/>
              </a:ext>
            </a:extLst>
          </p:cNvPr>
          <p:cNvSpPr/>
          <p:nvPr/>
        </p:nvSpPr>
        <p:spPr bwMode="auto">
          <a:xfrm>
            <a:off x="0" y="2448110"/>
            <a:ext cx="12192000" cy="1637151"/>
          </a:xfrm>
          <a:prstGeom prst="rect">
            <a:avLst/>
          </a:prstGeom>
          <a:gradFill flip="none" rotWithShape="1">
            <a:gsLst>
              <a:gs pos="0">
                <a:srgbClr val="2E6376">
                  <a:shade val="30000"/>
                  <a:satMod val="115000"/>
                </a:srgbClr>
              </a:gs>
              <a:gs pos="50000">
                <a:srgbClr val="2E6376">
                  <a:shade val="67500"/>
                  <a:satMod val="115000"/>
                </a:srgbClr>
              </a:gs>
              <a:gs pos="100000">
                <a:srgbClr val="2E637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FDF7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C52994-0A15-4D90-86C4-4E023AC77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>
            <a:off x="0" y="0"/>
            <a:ext cx="2624572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Modern Template…">
            <a:extLst>
              <a:ext uri="{FF2B5EF4-FFF2-40B4-BE49-F238E27FC236}">
                <a16:creationId xmlns:a16="http://schemas.microsoft.com/office/drawing/2014/main" xmlns="" id="{2FC7DCC4-0116-4A5B-97C0-DB6FE4A78486}"/>
              </a:ext>
            </a:extLst>
          </p:cNvPr>
          <p:cNvSpPr txBox="1"/>
          <p:nvPr/>
        </p:nvSpPr>
        <p:spPr>
          <a:xfrm>
            <a:off x="2236013" y="2556966"/>
            <a:ext cx="13284288" cy="17440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600" cap="all" baseline="12500">
                <a:solidFill>
                  <a:srgbClr val="CBAD69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kumimoji="0" lang="ru-RU" sz="8000" b="0" i="0" u="none" strike="noStrike" kern="1200" cap="all" spc="0" normalizeH="0" baseline="1250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Roboto Bk" pitchFamily="2" charset="0"/>
                <a:ea typeface="Roboto Bk" pitchFamily="2" charset="0"/>
                <a:cs typeface="+mn-cs"/>
                <a:sym typeface="Montserrat-Bold"/>
              </a:rPr>
              <a:t>Центр</a:t>
            </a:r>
            <a:endParaRPr kumimoji="0" lang="en-US" sz="8000" b="0" i="0" u="none" strike="noStrike" kern="1200" cap="all" spc="0" normalizeH="0" baseline="12500" noProof="0" dirty="0">
              <a:ln>
                <a:noFill/>
              </a:ln>
              <a:solidFill>
                <a:srgbClr val="FDF7F0"/>
              </a:solidFill>
              <a:effectLst/>
              <a:uLnTx/>
              <a:uFillTx/>
              <a:latin typeface="Roboto Bk" pitchFamily="2" charset="0"/>
              <a:ea typeface="Roboto Bk" pitchFamily="2" charset="0"/>
              <a:cs typeface="+mn-cs"/>
              <a:sym typeface="Montserrat-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600" cap="all" baseline="1250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Bold"/>
              </a:defRPr>
            </a:pPr>
            <a:r>
              <a:rPr kumimoji="0" lang="ru-RU" sz="8000" b="0" i="0" u="none" strike="noStrike" kern="1200" cap="all" spc="0" normalizeH="0" baseline="1250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Roboto Bk" pitchFamily="2" charset="0"/>
                <a:ea typeface="Roboto Bk" pitchFamily="2" charset="0"/>
                <a:cs typeface="+mn-cs"/>
                <a:sym typeface="Montserrat-Bold"/>
              </a:rPr>
              <a:t>Мой Бизнес</a:t>
            </a:r>
            <a:endParaRPr kumimoji="0" sz="8000" b="0" i="0" u="none" strike="noStrike" kern="1200" cap="all" spc="0" normalizeH="0" baseline="12500" noProof="0" dirty="0">
              <a:ln>
                <a:noFill/>
              </a:ln>
              <a:solidFill>
                <a:srgbClr val="FDF7F0"/>
              </a:solidFill>
              <a:effectLst/>
              <a:uLnTx/>
              <a:uFillTx/>
              <a:latin typeface="Roboto Bk" pitchFamily="2" charset="0"/>
              <a:ea typeface="Roboto Bk" pitchFamily="2" charset="0"/>
              <a:cs typeface="+mn-cs"/>
              <a:sym typeface="Montserrat-Bold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85910486-EA1E-46F7-B4C1-547030C879E3}"/>
              </a:ext>
            </a:extLst>
          </p:cNvPr>
          <p:cNvGrpSpPr/>
          <p:nvPr/>
        </p:nvGrpSpPr>
        <p:grpSpPr>
          <a:xfrm>
            <a:off x="8616461" y="2796591"/>
            <a:ext cx="3951956" cy="1051157"/>
            <a:chOff x="13969913" y="10059411"/>
            <a:chExt cx="11667450" cy="3103355"/>
          </a:xfrm>
        </p:grpSpPr>
        <p:sp>
          <p:nvSpPr>
            <p:cNvPr id="14" name="Circle">
              <a:extLst>
                <a:ext uri="{FF2B5EF4-FFF2-40B4-BE49-F238E27FC236}">
                  <a16:creationId xmlns:a16="http://schemas.microsoft.com/office/drawing/2014/main" xmlns="" id="{546FA0F5-F4B2-4218-A7EF-C05CA241C495}"/>
                </a:ext>
              </a:extLst>
            </p:cNvPr>
            <p:cNvSpPr/>
            <p:nvPr/>
          </p:nvSpPr>
          <p:spPr>
            <a:xfrm>
              <a:off x="22665377" y="11098046"/>
              <a:ext cx="707449" cy="707448"/>
            </a:xfrm>
            <a:prstGeom prst="ellipse">
              <a:avLst/>
            </a:prstGeom>
            <a:ln w="25400">
              <a:solidFill>
                <a:srgbClr val="FDF7F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xmlns="" id="{F831E662-EF38-4C3E-AF6A-EDC13D61AFA7}"/>
                </a:ext>
              </a:extLst>
            </p:cNvPr>
            <p:cNvSpPr/>
            <p:nvPr/>
          </p:nvSpPr>
          <p:spPr>
            <a:xfrm>
              <a:off x="22665377" y="10059411"/>
              <a:ext cx="707449" cy="707449"/>
            </a:xfrm>
            <a:prstGeom prst="ellipse">
              <a:avLst/>
            </a:prstGeom>
            <a:ln w="25400">
              <a:solidFill>
                <a:srgbClr val="FDF7F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70F7AF38-DC7A-43FB-9F6B-C485EA8824EF}"/>
                </a:ext>
              </a:extLst>
            </p:cNvPr>
            <p:cNvSpPr/>
            <p:nvPr/>
          </p:nvSpPr>
          <p:spPr>
            <a:xfrm>
              <a:off x="22940905" y="10263939"/>
              <a:ext cx="156400" cy="298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46"/>
                  </a:moveTo>
                  <a:cubicBezTo>
                    <a:pt x="17897" y="3546"/>
                    <a:pt x="17897" y="3546"/>
                    <a:pt x="17897" y="3546"/>
                  </a:cubicBezTo>
                  <a:cubicBezTo>
                    <a:pt x="14811" y="3546"/>
                    <a:pt x="14194" y="4513"/>
                    <a:pt x="14194" y="5481"/>
                  </a:cubicBezTo>
                  <a:cubicBezTo>
                    <a:pt x="14194" y="8060"/>
                    <a:pt x="14194" y="8060"/>
                    <a:pt x="14194" y="8060"/>
                  </a:cubicBezTo>
                  <a:cubicBezTo>
                    <a:pt x="21600" y="8060"/>
                    <a:pt x="21600" y="8060"/>
                    <a:pt x="21600" y="8060"/>
                  </a:cubicBezTo>
                  <a:cubicBezTo>
                    <a:pt x="20366" y="11928"/>
                    <a:pt x="20366" y="11928"/>
                    <a:pt x="20366" y="11928"/>
                  </a:cubicBezTo>
                  <a:cubicBezTo>
                    <a:pt x="14194" y="11928"/>
                    <a:pt x="14194" y="11928"/>
                    <a:pt x="14194" y="11928"/>
                  </a:cubicBezTo>
                  <a:cubicBezTo>
                    <a:pt x="14194" y="21600"/>
                    <a:pt x="14194" y="21600"/>
                    <a:pt x="14194" y="21600"/>
                  </a:cubicBezTo>
                  <a:cubicBezTo>
                    <a:pt x="6789" y="21600"/>
                    <a:pt x="6789" y="21600"/>
                    <a:pt x="6789" y="21600"/>
                  </a:cubicBezTo>
                  <a:cubicBezTo>
                    <a:pt x="6789" y="11928"/>
                    <a:pt x="6789" y="11928"/>
                    <a:pt x="6789" y="11928"/>
                  </a:cubicBezTo>
                  <a:cubicBezTo>
                    <a:pt x="0" y="11928"/>
                    <a:pt x="0" y="11928"/>
                    <a:pt x="0" y="11928"/>
                  </a:cubicBezTo>
                  <a:cubicBezTo>
                    <a:pt x="0" y="8060"/>
                    <a:pt x="0" y="8060"/>
                    <a:pt x="0" y="8060"/>
                  </a:cubicBezTo>
                  <a:cubicBezTo>
                    <a:pt x="6789" y="8060"/>
                    <a:pt x="6789" y="8060"/>
                    <a:pt x="6789" y="8060"/>
                  </a:cubicBezTo>
                  <a:cubicBezTo>
                    <a:pt x="6789" y="5158"/>
                    <a:pt x="6789" y="5158"/>
                    <a:pt x="6789" y="5158"/>
                  </a:cubicBezTo>
                  <a:cubicBezTo>
                    <a:pt x="6789" y="1934"/>
                    <a:pt x="10491" y="0"/>
                    <a:pt x="16046" y="0"/>
                  </a:cubicBezTo>
                  <a:cubicBezTo>
                    <a:pt x="18514" y="0"/>
                    <a:pt x="20983" y="322"/>
                    <a:pt x="21600" y="322"/>
                  </a:cubicBezTo>
                  <a:lnTo>
                    <a:pt x="21600" y="3546"/>
                  </a:lnTo>
                  <a:close/>
                </a:path>
              </a:pathLst>
            </a:custGeom>
            <a:solidFill>
              <a:srgbClr val="FFFFFF"/>
            </a:solidFill>
            <a:ln w="3175">
              <a:miter lim="400000"/>
            </a:ln>
          </p:spPr>
          <p:txBody>
            <a:bodyPr lIns="45719" rIns="45719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7" name="Circle">
              <a:extLst>
                <a:ext uri="{FF2B5EF4-FFF2-40B4-BE49-F238E27FC236}">
                  <a16:creationId xmlns:a16="http://schemas.microsoft.com/office/drawing/2014/main" xmlns="" id="{BCCACFDF-896E-482D-ABD9-0A52B1C2A7D4}"/>
                </a:ext>
              </a:extLst>
            </p:cNvPr>
            <p:cNvSpPr/>
            <p:nvPr/>
          </p:nvSpPr>
          <p:spPr>
            <a:xfrm>
              <a:off x="22665377" y="12136680"/>
              <a:ext cx="707449" cy="707449"/>
            </a:xfrm>
            <a:prstGeom prst="ellipse">
              <a:avLst/>
            </a:prstGeom>
            <a:ln w="25400">
              <a:solidFill>
                <a:srgbClr val="FDF7F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algn="ctr" defTabSz="82153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  <p:pic>
          <p:nvPicPr>
            <p:cNvPr id="18" name="Picture 6" descr="Логотип социальной сети вк – Бесплатные иконки: Социальное">
              <a:extLst>
                <a:ext uri="{FF2B5EF4-FFF2-40B4-BE49-F238E27FC236}">
                  <a16:creationId xmlns:a16="http://schemas.microsoft.com/office/drawing/2014/main" xmlns="" id="{11A43025-BEA0-4FF3-8B13-7DBB6DB2D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5832" y="11283200"/>
              <a:ext cx="426535" cy="42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2" descr="Иконка «Instagram» — скачай бесплатно PNG и векторе">
              <a:extLst>
                <a:ext uri="{FF2B5EF4-FFF2-40B4-BE49-F238E27FC236}">
                  <a16:creationId xmlns:a16="http://schemas.microsoft.com/office/drawing/2014/main" xmlns="" id="{F44B91F1-277B-4628-BBA0-6EFB27065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6710" y="12292798"/>
              <a:ext cx="431928" cy="43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PowerPoint and Keynote Templates for business, marketing, education. Support 24/7">
              <a:extLst>
                <a:ext uri="{FF2B5EF4-FFF2-40B4-BE49-F238E27FC236}">
                  <a16:creationId xmlns:a16="http://schemas.microsoft.com/office/drawing/2014/main" xmlns="" id="{1CC6BA04-FF37-492A-A185-7F6D318D5180}"/>
                </a:ext>
              </a:extLst>
            </p:cNvPr>
            <p:cNvSpPr txBox="1"/>
            <p:nvPr/>
          </p:nvSpPr>
          <p:spPr>
            <a:xfrm>
              <a:off x="13969913" y="10355756"/>
              <a:ext cx="10414085" cy="70913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lnSpc>
                  <a:spcPct val="70000"/>
                </a:lnSpc>
                <a:defRPr baseline="50000">
                  <a:solidFill>
                    <a:srgbClr val="FFFFFF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5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-Regular"/>
                  <a:sym typeface="Montserrat-Regular"/>
                </a:rPr>
                <a:t>vk.com/poddergkaoren</a:t>
              </a:r>
              <a:endParaRPr kumimoji="0" lang="ru-RU" sz="1800" b="1" i="0" u="none" strike="noStrike" kern="120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endParaRPr>
            </a:p>
          </p:txBody>
        </p:sp>
        <p:sp>
          <p:nvSpPr>
            <p:cNvPr id="21" name="PowerPoint and Keynote Templates for business, marketing, education. Support 24/7">
              <a:extLst>
                <a:ext uri="{FF2B5EF4-FFF2-40B4-BE49-F238E27FC236}">
                  <a16:creationId xmlns:a16="http://schemas.microsoft.com/office/drawing/2014/main" xmlns="" id="{F78C971E-3F8D-47C5-B407-2D65CB949CF8}"/>
                </a:ext>
              </a:extLst>
            </p:cNvPr>
            <p:cNvSpPr txBox="1"/>
            <p:nvPr/>
          </p:nvSpPr>
          <p:spPr>
            <a:xfrm>
              <a:off x="13969913" y="11403450"/>
              <a:ext cx="10884343" cy="70913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lnSpc>
                  <a:spcPct val="70000"/>
                </a:lnSpc>
                <a:defRPr baseline="50000">
                  <a:solidFill>
                    <a:srgbClr val="FFFFFF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5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-Regular"/>
                  <a:sym typeface="Montserrat-Regular"/>
                </a:rPr>
                <a:t>www.facebook.com/gos.poddergka.biznesa</a:t>
              </a:r>
              <a:endParaRPr kumimoji="0" lang="ru-RU" sz="1800" b="1" i="0" u="none" strike="noStrike" kern="120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endParaRPr>
            </a:p>
          </p:txBody>
        </p:sp>
        <p:sp>
          <p:nvSpPr>
            <p:cNvPr id="22" name="PowerPoint and Keynote Templates for business, marketing, education. Support 24/7">
              <a:extLst>
                <a:ext uri="{FF2B5EF4-FFF2-40B4-BE49-F238E27FC236}">
                  <a16:creationId xmlns:a16="http://schemas.microsoft.com/office/drawing/2014/main" xmlns="" id="{89C6BD6F-D7DB-4BB4-AD66-35FEBED6C403}"/>
                </a:ext>
              </a:extLst>
            </p:cNvPr>
            <p:cNvSpPr txBox="1"/>
            <p:nvPr/>
          </p:nvSpPr>
          <p:spPr>
            <a:xfrm>
              <a:off x="13969913" y="12453636"/>
              <a:ext cx="11667450" cy="70913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lnSpc>
                  <a:spcPct val="70000"/>
                </a:lnSpc>
                <a:defRPr baseline="50000">
                  <a:solidFill>
                    <a:srgbClr val="FFFFFF"/>
                  </a:solidFill>
                  <a:latin typeface="Montserrat-Regular"/>
                  <a:ea typeface="Montserrat-Regular"/>
                  <a:cs typeface="Montserrat-Regular"/>
                  <a:sym typeface="Montserrat-Regular"/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5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-Regular"/>
                  <a:sym typeface="Montserrat-Regular"/>
                </a:rPr>
                <a:t>www.instagram.com/my.business56</a:t>
              </a:r>
              <a:endParaRPr kumimoji="0" lang="ru-RU" sz="1800" b="1" i="0" u="none" strike="noStrike" kern="1200" cap="none" spc="0" normalizeH="0" baseline="5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sym typeface="Montserrat-Regular"/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FC7DA35-F24C-40DB-B38B-89432F28D399}"/>
              </a:ext>
            </a:extLst>
          </p:cNvPr>
          <p:cNvSpPr txBox="1">
            <a:spLocks/>
          </p:cNvSpPr>
          <p:nvPr/>
        </p:nvSpPr>
        <p:spPr bwMode="auto">
          <a:xfrm>
            <a:off x="2236013" y="5135849"/>
            <a:ext cx="10259050" cy="17140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8(800)200-14-45</a:t>
            </a:r>
            <a:endParaRPr kumimoji="0" lang="en-US" sz="8000" b="0" i="1" u="none" strike="noStrike" kern="1200" cap="none" spc="0" normalizeH="0" baseline="0" noProof="0" dirty="0">
              <a:ln>
                <a:noFill/>
              </a:ln>
              <a:solidFill>
                <a:srgbClr val="2E6376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27" name="Picture 2" descr="Региональные проекты - Национальные проекты - Министерство инвестиционного  развития и предпринимательства Хабаровского края">
            <a:extLst>
              <a:ext uri="{FF2B5EF4-FFF2-40B4-BE49-F238E27FC236}">
                <a16:creationId xmlns:a16="http://schemas.microsoft.com/office/drawing/2014/main" xmlns="" id="{A26AEC4B-B3DF-4712-A46A-51F6A68A8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24843" r="7671" b="11190"/>
          <a:stretch/>
        </p:blipFill>
        <p:spPr bwMode="auto">
          <a:xfrm>
            <a:off x="10774220" y="346759"/>
            <a:ext cx="1171782" cy="8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BA66002-BAD4-4EAD-A092-E52FE9D2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35" y="346759"/>
            <a:ext cx="1779885" cy="896038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xmlns="" id="{ECAAD84F-1188-408C-9A8D-2279CCCE16C9}"/>
              </a:ext>
            </a:extLst>
          </p:cNvPr>
          <p:cNvSpPr txBox="1">
            <a:spLocks/>
          </p:cNvSpPr>
          <p:nvPr/>
        </p:nvSpPr>
        <p:spPr bwMode="auto">
          <a:xfrm>
            <a:off x="2236014" y="4301033"/>
            <a:ext cx="8313706" cy="92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АНО «Центр поддержки предпринимательства и развития экспорта Оренбургской области»</a:t>
            </a:r>
            <a:endParaRPr kumimoji="0" lang="en-US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5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CDD916F6-C6B0-4262-97E7-54215C8C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 flipH="1">
            <a:off x="9568598" y="65896"/>
            <a:ext cx="2624572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A57274BF-1C33-4E73-8DE9-D7BDFC68AD0A}"/>
              </a:ext>
            </a:extLst>
          </p:cNvPr>
          <p:cNvGrpSpPr/>
          <p:nvPr/>
        </p:nvGrpSpPr>
        <p:grpSpPr>
          <a:xfrm>
            <a:off x="5840738" y="4292600"/>
            <a:ext cx="3005138" cy="2520950"/>
            <a:chOff x="4610325" y="4595134"/>
            <a:chExt cx="3005138" cy="1543611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4075ED87-FE3F-43BC-B051-ED6181D46729}"/>
                </a:ext>
              </a:extLst>
            </p:cNvPr>
            <p:cNvSpPr/>
            <p:nvPr/>
          </p:nvSpPr>
          <p:spPr bwMode="auto">
            <a:xfrm>
              <a:off x="4610325" y="4595134"/>
              <a:ext cx="3005138" cy="1543611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rgbClr val="2B2D3A"/>
                </a:solidFill>
              </a:endParaRPr>
            </a:p>
          </p:txBody>
        </p: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xmlns="" id="{D9C1FD36-C2F8-4534-8F68-32D0423047BD}"/>
                </a:ext>
              </a:extLst>
            </p:cNvPr>
            <p:cNvSpPr/>
            <p:nvPr/>
          </p:nvSpPr>
          <p:spPr>
            <a:xfrm>
              <a:off x="6923313" y="4787670"/>
              <a:ext cx="396875" cy="414949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6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A774EDE6-F8FE-49B1-945D-A70EE9B14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750" y="4817568"/>
              <a:ext cx="432182" cy="4297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338C5AC-2400-4C4B-B8CE-7F5F1AA0EA89}"/>
              </a:ext>
            </a:extLst>
          </p:cNvPr>
          <p:cNvGrpSpPr/>
          <p:nvPr/>
        </p:nvGrpSpPr>
        <p:grpSpPr>
          <a:xfrm>
            <a:off x="5817619" y="2506098"/>
            <a:ext cx="3005138" cy="1543611"/>
            <a:chOff x="4610325" y="2577475"/>
            <a:chExt cx="3005138" cy="1543611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4AD204AA-1D5A-4029-ACF7-CF89EA30819B}"/>
                </a:ext>
              </a:extLst>
            </p:cNvPr>
            <p:cNvGrpSpPr/>
            <p:nvPr/>
          </p:nvGrpSpPr>
          <p:grpSpPr>
            <a:xfrm>
              <a:off x="4610325" y="2577475"/>
              <a:ext cx="3005138" cy="1543611"/>
              <a:chOff x="4610325" y="2577475"/>
              <a:chExt cx="3005138" cy="1543611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xmlns="" id="{B0CBF46D-3DA3-473E-B43F-2F7C61A12710}"/>
                  </a:ext>
                </a:extLst>
              </p:cNvPr>
              <p:cNvSpPr/>
              <p:nvPr/>
            </p:nvSpPr>
            <p:spPr bwMode="auto">
              <a:xfrm>
                <a:off x="4610325" y="2577475"/>
                <a:ext cx="3005138" cy="1543611"/>
              </a:xfrm>
              <a:prstGeom prst="rect">
                <a:avLst/>
              </a:prstGeom>
              <a:solidFill>
                <a:srgbClr val="E8E8E4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dirty="0">
                  <a:solidFill>
                    <a:srgbClr val="2B2D3A"/>
                  </a:solidFill>
                </a:endParaRPr>
              </a:p>
            </p:txBody>
          </p:sp>
          <p:sp>
            <p:nvSpPr>
              <p:cNvPr id="50" name="Блок-схема: узел 49">
                <a:extLst>
                  <a:ext uri="{FF2B5EF4-FFF2-40B4-BE49-F238E27FC236}">
                    <a16:creationId xmlns:a16="http://schemas.microsoft.com/office/drawing/2014/main" xmlns="" id="{6933A2E2-89FB-444D-B9B3-FFF24C884723}"/>
                  </a:ext>
                </a:extLst>
              </p:cNvPr>
              <p:cNvSpPr/>
              <p:nvPr/>
            </p:nvSpPr>
            <p:spPr>
              <a:xfrm>
                <a:off x="6923313" y="2770011"/>
                <a:ext cx="396875" cy="414949"/>
              </a:xfrm>
              <a:prstGeom prst="flowChartConnector">
                <a:avLst/>
              </a:prstGeom>
              <a:solidFill>
                <a:srgbClr val="FDF7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3600" dirty="0">
                  <a:solidFill>
                    <a:schemeClr val="tx1"/>
                  </a:solidFill>
                  <a:latin typeface="Playfair Display" charset="0"/>
                  <a:ea typeface="Playfair Display" charset="0"/>
                  <a:cs typeface="Playfair Display" charset="0"/>
                </a:endParaRPr>
              </a:p>
            </p:txBody>
          </p:sp>
        </p:grpSp>
        <p:grpSp>
          <p:nvGrpSpPr>
            <p:cNvPr id="194" name="Группа 193">
              <a:extLst>
                <a:ext uri="{FF2B5EF4-FFF2-40B4-BE49-F238E27FC236}">
                  <a16:creationId xmlns:a16="http://schemas.microsoft.com/office/drawing/2014/main" xmlns="" id="{DA3C94BE-D3B8-4E2A-8983-812C5210E21E}"/>
                </a:ext>
              </a:extLst>
            </p:cNvPr>
            <p:cNvGrpSpPr/>
            <p:nvPr/>
          </p:nvGrpSpPr>
          <p:grpSpPr>
            <a:xfrm>
              <a:off x="6921849" y="2751030"/>
              <a:ext cx="454083" cy="403351"/>
              <a:chOff x="4628535" y="1900783"/>
              <a:chExt cx="454083" cy="488679"/>
            </a:xfrm>
            <a:solidFill>
              <a:srgbClr val="135A7F"/>
            </a:solidFill>
          </p:grpSpPr>
          <p:sp>
            <p:nvSpPr>
              <p:cNvPr id="195" name="Полилиния: фигура 194">
                <a:extLst>
                  <a:ext uri="{FF2B5EF4-FFF2-40B4-BE49-F238E27FC236}">
                    <a16:creationId xmlns:a16="http://schemas.microsoft.com/office/drawing/2014/main" xmlns="" id="{1AB6CC97-A04B-4B4B-BDC4-4C730DC2AFF1}"/>
                  </a:ext>
                </a:extLst>
              </p:cNvPr>
              <p:cNvSpPr/>
              <p:nvPr/>
            </p:nvSpPr>
            <p:spPr>
              <a:xfrm>
                <a:off x="4628535" y="1900783"/>
                <a:ext cx="167656" cy="232404"/>
              </a:xfrm>
              <a:custGeom>
                <a:avLst/>
                <a:gdLst>
                  <a:gd name="connsiteX0" fmla="*/ 176791 w 195975"/>
                  <a:gd name="connsiteY0" fmla="*/ 214476 h 226125"/>
                  <a:gd name="connsiteX1" fmla="*/ 176791 w 195975"/>
                  <a:gd name="connsiteY1" fmla="*/ 184326 h 226125"/>
                  <a:gd name="connsiteX2" fmla="*/ 150093 w 195975"/>
                  <a:gd name="connsiteY2" fmla="*/ 138506 h 226125"/>
                  <a:gd name="connsiteX3" fmla="*/ 190600 w 195975"/>
                  <a:gd name="connsiteY3" fmla="*/ 113127 h 226125"/>
                  <a:gd name="connsiteX4" fmla="*/ 190976 w 195975"/>
                  <a:gd name="connsiteY4" fmla="*/ 105393 h 226125"/>
                  <a:gd name="connsiteX5" fmla="*/ 184328 w 195975"/>
                  <a:gd name="connsiteY5" fmla="*/ 101414 h 226125"/>
                  <a:gd name="connsiteX6" fmla="*/ 161716 w 195975"/>
                  <a:gd name="connsiteY6" fmla="*/ 78801 h 226125"/>
                  <a:gd name="connsiteX7" fmla="*/ 161716 w 195975"/>
                  <a:gd name="connsiteY7" fmla="*/ 71264 h 226125"/>
                  <a:gd name="connsiteX8" fmla="*/ 101416 w 195975"/>
                  <a:gd name="connsiteY8" fmla="*/ 10964 h 226125"/>
                  <a:gd name="connsiteX9" fmla="*/ 41116 w 195975"/>
                  <a:gd name="connsiteY9" fmla="*/ 71264 h 226125"/>
                  <a:gd name="connsiteX10" fmla="*/ 41116 w 195975"/>
                  <a:gd name="connsiteY10" fmla="*/ 78801 h 226125"/>
                  <a:gd name="connsiteX11" fmla="*/ 18503 w 195975"/>
                  <a:gd name="connsiteY11" fmla="*/ 101414 h 226125"/>
                  <a:gd name="connsiteX12" fmla="*/ 11855 w 195975"/>
                  <a:gd name="connsiteY12" fmla="*/ 105393 h 226125"/>
                  <a:gd name="connsiteX13" fmla="*/ 12232 w 195975"/>
                  <a:gd name="connsiteY13" fmla="*/ 113127 h 226125"/>
                  <a:gd name="connsiteX14" fmla="*/ 52739 w 195975"/>
                  <a:gd name="connsiteY14" fmla="*/ 138506 h 226125"/>
                  <a:gd name="connsiteX15" fmla="*/ 26041 w 195975"/>
                  <a:gd name="connsiteY15" fmla="*/ 184326 h 226125"/>
                  <a:gd name="connsiteX16" fmla="*/ 26041 w 195975"/>
                  <a:gd name="connsiteY16" fmla="*/ 214476 h 226125"/>
                  <a:gd name="connsiteX17" fmla="*/ 33578 w 195975"/>
                  <a:gd name="connsiteY17" fmla="*/ 222014 h 226125"/>
                  <a:gd name="connsiteX18" fmla="*/ 169253 w 195975"/>
                  <a:gd name="connsiteY18" fmla="*/ 222014 h 226125"/>
                  <a:gd name="connsiteX19" fmla="*/ 176791 w 195975"/>
                  <a:gd name="connsiteY19" fmla="*/ 214476 h 226125"/>
                  <a:gd name="connsiteX20" fmla="*/ 131566 w 195975"/>
                  <a:gd name="connsiteY20" fmla="*/ 101414 h 226125"/>
                  <a:gd name="connsiteX21" fmla="*/ 101416 w 195975"/>
                  <a:gd name="connsiteY21" fmla="*/ 131564 h 226125"/>
                  <a:gd name="connsiteX22" fmla="*/ 71266 w 195975"/>
                  <a:gd name="connsiteY22" fmla="*/ 101414 h 226125"/>
                  <a:gd name="connsiteX23" fmla="*/ 71266 w 195975"/>
                  <a:gd name="connsiteY23" fmla="*/ 86339 h 226125"/>
                  <a:gd name="connsiteX24" fmla="*/ 101416 w 195975"/>
                  <a:gd name="connsiteY24" fmla="*/ 71241 h 226125"/>
                  <a:gd name="connsiteX25" fmla="*/ 131566 w 195975"/>
                  <a:gd name="connsiteY25" fmla="*/ 86339 h 226125"/>
                  <a:gd name="connsiteX26" fmla="*/ 78803 w 195975"/>
                  <a:gd name="connsiteY26" fmla="*/ 146639 h 226125"/>
                  <a:gd name="connsiteX27" fmla="*/ 101416 w 195975"/>
                  <a:gd name="connsiteY27" fmla="*/ 146639 h 226125"/>
                  <a:gd name="connsiteX28" fmla="*/ 124028 w 195975"/>
                  <a:gd name="connsiteY28" fmla="*/ 146639 h 226125"/>
                  <a:gd name="connsiteX29" fmla="*/ 115669 w 195975"/>
                  <a:gd name="connsiteY29" fmla="*/ 157779 h 226125"/>
                  <a:gd name="connsiteX30" fmla="*/ 106737 w 195975"/>
                  <a:gd name="connsiteY30" fmla="*/ 148847 h 226125"/>
                  <a:gd name="connsiteX31" fmla="*/ 101416 w 195975"/>
                  <a:gd name="connsiteY31" fmla="*/ 146639 h 226125"/>
                  <a:gd name="connsiteX32" fmla="*/ 96087 w 195975"/>
                  <a:gd name="connsiteY32" fmla="*/ 148847 h 226125"/>
                  <a:gd name="connsiteX33" fmla="*/ 87155 w 195975"/>
                  <a:gd name="connsiteY33" fmla="*/ 157779 h 226125"/>
                  <a:gd name="connsiteX34" fmla="*/ 56191 w 195975"/>
                  <a:gd name="connsiteY34" fmla="*/ 78801 h 226125"/>
                  <a:gd name="connsiteX35" fmla="*/ 56191 w 195975"/>
                  <a:gd name="connsiteY35" fmla="*/ 71264 h 226125"/>
                  <a:gd name="connsiteX36" fmla="*/ 101416 w 195975"/>
                  <a:gd name="connsiteY36" fmla="*/ 26039 h 226125"/>
                  <a:gd name="connsiteX37" fmla="*/ 146641 w 195975"/>
                  <a:gd name="connsiteY37" fmla="*/ 71264 h 226125"/>
                  <a:gd name="connsiteX38" fmla="*/ 146641 w 195975"/>
                  <a:gd name="connsiteY38" fmla="*/ 78801 h 226125"/>
                  <a:gd name="connsiteX39" fmla="*/ 170120 w 195975"/>
                  <a:gd name="connsiteY39" fmla="*/ 113707 h 226125"/>
                  <a:gd name="connsiteX40" fmla="*/ 142081 w 195975"/>
                  <a:gd name="connsiteY40" fmla="*/ 124026 h 226125"/>
                  <a:gd name="connsiteX41" fmla="*/ 140528 w 195975"/>
                  <a:gd name="connsiteY41" fmla="*/ 124026 h 226125"/>
                  <a:gd name="connsiteX42" fmla="*/ 146641 w 195975"/>
                  <a:gd name="connsiteY42" fmla="*/ 101414 h 226125"/>
                  <a:gd name="connsiteX43" fmla="*/ 146641 w 195975"/>
                  <a:gd name="connsiteY43" fmla="*/ 78801 h 226125"/>
                  <a:gd name="connsiteX44" fmla="*/ 139103 w 195975"/>
                  <a:gd name="connsiteY44" fmla="*/ 71264 h 226125"/>
                  <a:gd name="connsiteX45" fmla="*/ 131566 w 195975"/>
                  <a:gd name="connsiteY45" fmla="*/ 71264 h 226125"/>
                  <a:gd name="connsiteX46" fmla="*/ 108953 w 195975"/>
                  <a:gd name="connsiteY46" fmla="*/ 48651 h 226125"/>
                  <a:gd name="connsiteX47" fmla="*/ 101416 w 195975"/>
                  <a:gd name="connsiteY47" fmla="*/ 41114 h 226125"/>
                  <a:gd name="connsiteX48" fmla="*/ 93878 w 195975"/>
                  <a:gd name="connsiteY48" fmla="*/ 48651 h 226125"/>
                  <a:gd name="connsiteX49" fmla="*/ 71266 w 195975"/>
                  <a:gd name="connsiteY49" fmla="*/ 71264 h 226125"/>
                  <a:gd name="connsiteX50" fmla="*/ 63728 w 195975"/>
                  <a:gd name="connsiteY50" fmla="*/ 71264 h 226125"/>
                  <a:gd name="connsiteX51" fmla="*/ 56191 w 195975"/>
                  <a:gd name="connsiteY51" fmla="*/ 78801 h 226125"/>
                  <a:gd name="connsiteX52" fmla="*/ 56191 w 195975"/>
                  <a:gd name="connsiteY52" fmla="*/ 101414 h 226125"/>
                  <a:gd name="connsiteX53" fmla="*/ 62311 w 195975"/>
                  <a:gd name="connsiteY53" fmla="*/ 124026 h 226125"/>
                  <a:gd name="connsiteX54" fmla="*/ 60751 w 195975"/>
                  <a:gd name="connsiteY54" fmla="*/ 124026 h 226125"/>
                  <a:gd name="connsiteX55" fmla="*/ 32704 w 195975"/>
                  <a:gd name="connsiteY55" fmla="*/ 113707 h 226125"/>
                  <a:gd name="connsiteX56" fmla="*/ 56191 w 195975"/>
                  <a:gd name="connsiteY56" fmla="*/ 78801 h 226125"/>
                  <a:gd name="connsiteX57" fmla="*/ 161716 w 195975"/>
                  <a:gd name="connsiteY57" fmla="*/ 206939 h 226125"/>
                  <a:gd name="connsiteX58" fmla="*/ 146641 w 195975"/>
                  <a:gd name="connsiteY58" fmla="*/ 206939 h 226125"/>
                  <a:gd name="connsiteX59" fmla="*/ 146641 w 195975"/>
                  <a:gd name="connsiteY59" fmla="*/ 176789 h 226125"/>
                  <a:gd name="connsiteX60" fmla="*/ 131566 w 195975"/>
                  <a:gd name="connsiteY60" fmla="*/ 176789 h 226125"/>
                  <a:gd name="connsiteX61" fmla="*/ 131566 w 195975"/>
                  <a:gd name="connsiteY61" fmla="*/ 206939 h 226125"/>
                  <a:gd name="connsiteX62" fmla="*/ 71266 w 195975"/>
                  <a:gd name="connsiteY62" fmla="*/ 206939 h 226125"/>
                  <a:gd name="connsiteX63" fmla="*/ 71266 w 195975"/>
                  <a:gd name="connsiteY63" fmla="*/ 176789 h 226125"/>
                  <a:gd name="connsiteX64" fmla="*/ 56191 w 195975"/>
                  <a:gd name="connsiteY64" fmla="*/ 176789 h 226125"/>
                  <a:gd name="connsiteX65" fmla="*/ 56191 w 195975"/>
                  <a:gd name="connsiteY65" fmla="*/ 206939 h 226125"/>
                  <a:gd name="connsiteX66" fmla="*/ 41116 w 195975"/>
                  <a:gd name="connsiteY66" fmla="*/ 206939 h 226125"/>
                  <a:gd name="connsiteX67" fmla="*/ 41116 w 195975"/>
                  <a:gd name="connsiteY67" fmla="*/ 184326 h 226125"/>
                  <a:gd name="connsiteX68" fmla="*/ 62756 w 195975"/>
                  <a:gd name="connsiteY68" fmla="*/ 150362 h 226125"/>
                  <a:gd name="connsiteX69" fmla="*/ 80311 w 195975"/>
                  <a:gd name="connsiteY69" fmla="*/ 173774 h 226125"/>
                  <a:gd name="connsiteX70" fmla="*/ 85806 w 195975"/>
                  <a:gd name="connsiteY70" fmla="*/ 176766 h 226125"/>
                  <a:gd name="connsiteX71" fmla="*/ 91670 w 195975"/>
                  <a:gd name="connsiteY71" fmla="*/ 174580 h 226125"/>
                  <a:gd name="connsiteX72" fmla="*/ 101416 w 195975"/>
                  <a:gd name="connsiteY72" fmla="*/ 164834 h 226125"/>
                  <a:gd name="connsiteX73" fmla="*/ 111162 w 195975"/>
                  <a:gd name="connsiteY73" fmla="*/ 174580 h 226125"/>
                  <a:gd name="connsiteX74" fmla="*/ 116491 w 195975"/>
                  <a:gd name="connsiteY74" fmla="*/ 176789 h 226125"/>
                  <a:gd name="connsiteX75" fmla="*/ 117026 w 195975"/>
                  <a:gd name="connsiteY75" fmla="*/ 176766 h 226125"/>
                  <a:gd name="connsiteX76" fmla="*/ 122521 w 195975"/>
                  <a:gd name="connsiteY76" fmla="*/ 173774 h 226125"/>
                  <a:gd name="connsiteX77" fmla="*/ 140076 w 195975"/>
                  <a:gd name="connsiteY77" fmla="*/ 150362 h 226125"/>
                  <a:gd name="connsiteX78" fmla="*/ 161716 w 195975"/>
                  <a:gd name="connsiteY78" fmla="*/ 184326 h 22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95975" h="226125">
                    <a:moveTo>
                      <a:pt x="176791" y="214476"/>
                    </a:moveTo>
                    <a:lnTo>
                      <a:pt x="176791" y="184326"/>
                    </a:lnTo>
                    <a:cubicBezTo>
                      <a:pt x="176791" y="164714"/>
                      <a:pt x="166012" y="147603"/>
                      <a:pt x="150093" y="138506"/>
                    </a:cubicBezTo>
                    <a:cubicBezTo>
                      <a:pt x="166495" y="136244"/>
                      <a:pt x="181261" y="127139"/>
                      <a:pt x="190600" y="113127"/>
                    </a:cubicBezTo>
                    <a:cubicBezTo>
                      <a:pt x="192145" y="110813"/>
                      <a:pt x="192288" y="107843"/>
                      <a:pt x="190976" y="105393"/>
                    </a:cubicBezTo>
                    <a:cubicBezTo>
                      <a:pt x="189665" y="102944"/>
                      <a:pt x="187110" y="101414"/>
                      <a:pt x="184328" y="101414"/>
                    </a:cubicBezTo>
                    <a:cubicBezTo>
                      <a:pt x="171861" y="101414"/>
                      <a:pt x="161716" y="91268"/>
                      <a:pt x="161716" y="78801"/>
                    </a:cubicBezTo>
                    <a:lnTo>
                      <a:pt x="161716" y="71264"/>
                    </a:lnTo>
                    <a:cubicBezTo>
                      <a:pt x="161716" y="38016"/>
                      <a:pt x="134664" y="10964"/>
                      <a:pt x="101416" y="10964"/>
                    </a:cubicBezTo>
                    <a:cubicBezTo>
                      <a:pt x="68168" y="10964"/>
                      <a:pt x="41116" y="38016"/>
                      <a:pt x="41116" y="71264"/>
                    </a:cubicBezTo>
                    <a:lnTo>
                      <a:pt x="41116" y="78801"/>
                    </a:lnTo>
                    <a:cubicBezTo>
                      <a:pt x="41116" y="91268"/>
                      <a:pt x="30970" y="101414"/>
                      <a:pt x="18503" y="101414"/>
                    </a:cubicBezTo>
                    <a:cubicBezTo>
                      <a:pt x="15722" y="101414"/>
                      <a:pt x="13167" y="102944"/>
                      <a:pt x="11855" y="105393"/>
                    </a:cubicBezTo>
                    <a:cubicBezTo>
                      <a:pt x="10544" y="107843"/>
                      <a:pt x="10687" y="110820"/>
                      <a:pt x="12232" y="113127"/>
                    </a:cubicBezTo>
                    <a:cubicBezTo>
                      <a:pt x="21571" y="127132"/>
                      <a:pt x="36337" y="136237"/>
                      <a:pt x="52739" y="138506"/>
                    </a:cubicBezTo>
                    <a:cubicBezTo>
                      <a:pt x="36820" y="147603"/>
                      <a:pt x="26041" y="164714"/>
                      <a:pt x="26041" y="184326"/>
                    </a:cubicBezTo>
                    <a:lnTo>
                      <a:pt x="26041" y="214476"/>
                    </a:lnTo>
                    <a:cubicBezTo>
                      <a:pt x="26041" y="218644"/>
                      <a:pt x="29418" y="222014"/>
                      <a:pt x="33578" y="222014"/>
                    </a:cubicBezTo>
                    <a:lnTo>
                      <a:pt x="169253" y="222014"/>
                    </a:lnTo>
                    <a:cubicBezTo>
                      <a:pt x="173414" y="222014"/>
                      <a:pt x="176791" y="218644"/>
                      <a:pt x="176791" y="214476"/>
                    </a:cubicBezTo>
                    <a:close/>
                    <a:moveTo>
                      <a:pt x="131566" y="101414"/>
                    </a:moveTo>
                    <a:cubicBezTo>
                      <a:pt x="131566" y="118041"/>
                      <a:pt x="118044" y="131564"/>
                      <a:pt x="101416" y="131564"/>
                    </a:cubicBezTo>
                    <a:cubicBezTo>
                      <a:pt x="84788" y="131564"/>
                      <a:pt x="71266" y="118041"/>
                      <a:pt x="71266" y="101414"/>
                    </a:cubicBezTo>
                    <a:lnTo>
                      <a:pt x="71266" y="86339"/>
                    </a:lnTo>
                    <a:cubicBezTo>
                      <a:pt x="83582" y="86339"/>
                      <a:pt x="94534" y="80399"/>
                      <a:pt x="101416" y="71241"/>
                    </a:cubicBezTo>
                    <a:cubicBezTo>
                      <a:pt x="108298" y="80399"/>
                      <a:pt x="119250" y="86339"/>
                      <a:pt x="131566" y="86339"/>
                    </a:cubicBezTo>
                    <a:close/>
                    <a:moveTo>
                      <a:pt x="78803" y="146639"/>
                    </a:moveTo>
                    <a:lnTo>
                      <a:pt x="101416" y="146639"/>
                    </a:lnTo>
                    <a:lnTo>
                      <a:pt x="124028" y="146639"/>
                    </a:lnTo>
                    <a:lnTo>
                      <a:pt x="115669" y="157779"/>
                    </a:lnTo>
                    <a:lnTo>
                      <a:pt x="106737" y="148847"/>
                    </a:lnTo>
                    <a:cubicBezTo>
                      <a:pt x="105275" y="147377"/>
                      <a:pt x="103345" y="146639"/>
                      <a:pt x="101416" y="146639"/>
                    </a:cubicBezTo>
                    <a:cubicBezTo>
                      <a:pt x="99486" y="146639"/>
                      <a:pt x="97557" y="147377"/>
                      <a:pt x="96087" y="148847"/>
                    </a:cubicBezTo>
                    <a:lnTo>
                      <a:pt x="87155" y="157779"/>
                    </a:lnTo>
                    <a:close/>
                    <a:moveTo>
                      <a:pt x="56191" y="78801"/>
                    </a:moveTo>
                    <a:lnTo>
                      <a:pt x="56191" y="71264"/>
                    </a:lnTo>
                    <a:cubicBezTo>
                      <a:pt x="56191" y="46322"/>
                      <a:pt x="76474" y="26039"/>
                      <a:pt x="101416" y="26039"/>
                    </a:cubicBezTo>
                    <a:cubicBezTo>
                      <a:pt x="126357" y="26039"/>
                      <a:pt x="146641" y="46322"/>
                      <a:pt x="146641" y="71264"/>
                    </a:cubicBezTo>
                    <a:lnTo>
                      <a:pt x="146641" y="78801"/>
                    </a:lnTo>
                    <a:cubicBezTo>
                      <a:pt x="146641" y="94562"/>
                      <a:pt x="156364" y="108092"/>
                      <a:pt x="170120" y="113707"/>
                    </a:cubicBezTo>
                    <a:cubicBezTo>
                      <a:pt x="162402" y="120295"/>
                      <a:pt x="152505" y="124026"/>
                      <a:pt x="142081" y="124026"/>
                    </a:cubicBezTo>
                    <a:lnTo>
                      <a:pt x="140528" y="124026"/>
                    </a:lnTo>
                    <a:cubicBezTo>
                      <a:pt x="144387" y="117363"/>
                      <a:pt x="146641" y="109652"/>
                      <a:pt x="146641" y="101414"/>
                    </a:cubicBezTo>
                    <a:lnTo>
                      <a:pt x="146641" y="78801"/>
                    </a:lnTo>
                    <a:cubicBezTo>
                      <a:pt x="146641" y="74633"/>
                      <a:pt x="143264" y="71264"/>
                      <a:pt x="139103" y="71264"/>
                    </a:cubicBezTo>
                    <a:lnTo>
                      <a:pt x="131566" y="71264"/>
                    </a:lnTo>
                    <a:cubicBezTo>
                      <a:pt x="119099" y="71264"/>
                      <a:pt x="108953" y="61118"/>
                      <a:pt x="108953" y="48651"/>
                    </a:cubicBezTo>
                    <a:cubicBezTo>
                      <a:pt x="108953" y="44483"/>
                      <a:pt x="105577" y="41114"/>
                      <a:pt x="101416" y="41114"/>
                    </a:cubicBezTo>
                    <a:cubicBezTo>
                      <a:pt x="97255" y="41114"/>
                      <a:pt x="93878" y="44483"/>
                      <a:pt x="93878" y="48651"/>
                    </a:cubicBezTo>
                    <a:cubicBezTo>
                      <a:pt x="93878" y="61118"/>
                      <a:pt x="83733" y="71264"/>
                      <a:pt x="71266" y="71264"/>
                    </a:cubicBezTo>
                    <a:lnTo>
                      <a:pt x="63728" y="71264"/>
                    </a:lnTo>
                    <a:cubicBezTo>
                      <a:pt x="59568" y="71264"/>
                      <a:pt x="56191" y="74633"/>
                      <a:pt x="56191" y="78801"/>
                    </a:cubicBezTo>
                    <a:lnTo>
                      <a:pt x="56191" y="101414"/>
                    </a:lnTo>
                    <a:cubicBezTo>
                      <a:pt x="56191" y="109652"/>
                      <a:pt x="58445" y="117363"/>
                      <a:pt x="62311" y="124026"/>
                    </a:cubicBezTo>
                    <a:lnTo>
                      <a:pt x="60751" y="124026"/>
                    </a:lnTo>
                    <a:cubicBezTo>
                      <a:pt x="50319" y="124026"/>
                      <a:pt x="40430" y="120295"/>
                      <a:pt x="32704" y="113707"/>
                    </a:cubicBezTo>
                    <a:cubicBezTo>
                      <a:pt x="46468" y="108092"/>
                      <a:pt x="56191" y="94562"/>
                      <a:pt x="56191" y="78801"/>
                    </a:cubicBezTo>
                    <a:close/>
                    <a:moveTo>
                      <a:pt x="161716" y="206939"/>
                    </a:moveTo>
                    <a:lnTo>
                      <a:pt x="146641" y="206939"/>
                    </a:lnTo>
                    <a:lnTo>
                      <a:pt x="146641" y="176789"/>
                    </a:lnTo>
                    <a:lnTo>
                      <a:pt x="131566" y="176789"/>
                    </a:lnTo>
                    <a:lnTo>
                      <a:pt x="131566" y="206939"/>
                    </a:lnTo>
                    <a:lnTo>
                      <a:pt x="71266" y="206939"/>
                    </a:lnTo>
                    <a:lnTo>
                      <a:pt x="71266" y="176789"/>
                    </a:lnTo>
                    <a:lnTo>
                      <a:pt x="56191" y="176789"/>
                    </a:lnTo>
                    <a:lnTo>
                      <a:pt x="56191" y="206939"/>
                    </a:lnTo>
                    <a:lnTo>
                      <a:pt x="41116" y="206939"/>
                    </a:lnTo>
                    <a:lnTo>
                      <a:pt x="41116" y="184326"/>
                    </a:lnTo>
                    <a:cubicBezTo>
                      <a:pt x="41116" y="169304"/>
                      <a:pt x="50010" y="156415"/>
                      <a:pt x="62756" y="150362"/>
                    </a:cubicBezTo>
                    <a:lnTo>
                      <a:pt x="80311" y="173774"/>
                    </a:lnTo>
                    <a:cubicBezTo>
                      <a:pt x="81622" y="175522"/>
                      <a:pt x="83627" y="176615"/>
                      <a:pt x="85806" y="176766"/>
                    </a:cubicBezTo>
                    <a:cubicBezTo>
                      <a:pt x="87984" y="176962"/>
                      <a:pt x="90125" y="176125"/>
                      <a:pt x="91670" y="174580"/>
                    </a:cubicBezTo>
                    <a:lnTo>
                      <a:pt x="101416" y="164834"/>
                    </a:lnTo>
                    <a:lnTo>
                      <a:pt x="111162" y="174580"/>
                    </a:lnTo>
                    <a:cubicBezTo>
                      <a:pt x="112579" y="176005"/>
                      <a:pt x="114501" y="176789"/>
                      <a:pt x="116491" y="176789"/>
                    </a:cubicBezTo>
                    <a:cubicBezTo>
                      <a:pt x="116664" y="176789"/>
                      <a:pt x="116845" y="176781"/>
                      <a:pt x="117026" y="176766"/>
                    </a:cubicBezTo>
                    <a:cubicBezTo>
                      <a:pt x="119204" y="176608"/>
                      <a:pt x="121209" y="175522"/>
                      <a:pt x="122521" y="173774"/>
                    </a:cubicBezTo>
                    <a:lnTo>
                      <a:pt x="140076" y="150362"/>
                    </a:lnTo>
                    <a:cubicBezTo>
                      <a:pt x="152822" y="156415"/>
                      <a:pt x="161716" y="169304"/>
                      <a:pt x="161716" y="184326"/>
                    </a:cubicBez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196" name="Полилиния: фигура 195">
                <a:extLst>
                  <a:ext uri="{FF2B5EF4-FFF2-40B4-BE49-F238E27FC236}">
                    <a16:creationId xmlns:a16="http://schemas.microsoft.com/office/drawing/2014/main" xmlns="" id="{EE3BA18B-916C-4B79-90C8-EF9D5222D295}"/>
                  </a:ext>
                </a:extLst>
              </p:cNvPr>
              <p:cNvSpPr/>
              <p:nvPr/>
            </p:nvSpPr>
            <p:spPr>
              <a:xfrm>
                <a:off x="4818805" y="2103037"/>
                <a:ext cx="263813" cy="286425"/>
              </a:xfrm>
              <a:custGeom>
                <a:avLst/>
                <a:gdLst>
                  <a:gd name="connsiteX0" fmla="*/ 217039 w 263812"/>
                  <a:gd name="connsiteY0" fmla="*/ 192859 h 286425"/>
                  <a:gd name="connsiteX1" fmla="*/ 226913 w 263812"/>
                  <a:gd name="connsiteY1" fmla="*/ 176789 h 286425"/>
                  <a:gd name="connsiteX2" fmla="*/ 237089 w 263812"/>
                  <a:gd name="connsiteY2" fmla="*/ 176789 h 286425"/>
                  <a:gd name="connsiteX3" fmla="*/ 259701 w 263812"/>
                  <a:gd name="connsiteY3" fmla="*/ 154176 h 286425"/>
                  <a:gd name="connsiteX4" fmla="*/ 244626 w 263812"/>
                  <a:gd name="connsiteY4" fmla="*/ 132951 h 286425"/>
                  <a:gd name="connsiteX5" fmla="*/ 244626 w 263812"/>
                  <a:gd name="connsiteY5" fmla="*/ 108951 h 286425"/>
                  <a:gd name="connsiteX6" fmla="*/ 206939 w 263812"/>
                  <a:gd name="connsiteY6" fmla="*/ 71264 h 286425"/>
                  <a:gd name="connsiteX7" fmla="*/ 191864 w 263812"/>
                  <a:gd name="connsiteY7" fmla="*/ 71264 h 286425"/>
                  <a:gd name="connsiteX8" fmla="*/ 191864 w 263812"/>
                  <a:gd name="connsiteY8" fmla="*/ 18501 h 286425"/>
                  <a:gd name="connsiteX9" fmla="*/ 184326 w 263812"/>
                  <a:gd name="connsiteY9" fmla="*/ 10964 h 286425"/>
                  <a:gd name="connsiteX10" fmla="*/ 93876 w 263812"/>
                  <a:gd name="connsiteY10" fmla="*/ 10964 h 286425"/>
                  <a:gd name="connsiteX11" fmla="*/ 88547 w 263812"/>
                  <a:gd name="connsiteY11" fmla="*/ 13172 h 286425"/>
                  <a:gd name="connsiteX12" fmla="*/ 13172 w 263812"/>
                  <a:gd name="connsiteY12" fmla="*/ 88547 h 286425"/>
                  <a:gd name="connsiteX13" fmla="*/ 10964 w 263812"/>
                  <a:gd name="connsiteY13" fmla="*/ 93876 h 286425"/>
                  <a:gd name="connsiteX14" fmla="*/ 10964 w 263812"/>
                  <a:gd name="connsiteY14" fmla="*/ 214476 h 286425"/>
                  <a:gd name="connsiteX15" fmla="*/ 18501 w 263812"/>
                  <a:gd name="connsiteY15" fmla="*/ 222014 h 286425"/>
                  <a:gd name="connsiteX16" fmla="*/ 114114 w 263812"/>
                  <a:gd name="connsiteY16" fmla="*/ 222014 h 286425"/>
                  <a:gd name="connsiteX17" fmla="*/ 108951 w 263812"/>
                  <a:gd name="connsiteY17" fmla="*/ 244626 h 286425"/>
                  <a:gd name="connsiteX18" fmla="*/ 108951 w 263812"/>
                  <a:gd name="connsiteY18" fmla="*/ 274776 h 286425"/>
                  <a:gd name="connsiteX19" fmla="*/ 116489 w 263812"/>
                  <a:gd name="connsiteY19" fmla="*/ 282314 h 286425"/>
                  <a:gd name="connsiteX20" fmla="*/ 252164 w 263812"/>
                  <a:gd name="connsiteY20" fmla="*/ 282314 h 286425"/>
                  <a:gd name="connsiteX21" fmla="*/ 259701 w 263812"/>
                  <a:gd name="connsiteY21" fmla="*/ 274776 h 286425"/>
                  <a:gd name="connsiteX22" fmla="*/ 259701 w 263812"/>
                  <a:gd name="connsiteY22" fmla="*/ 244626 h 286425"/>
                  <a:gd name="connsiteX23" fmla="*/ 217039 w 263812"/>
                  <a:gd name="connsiteY23" fmla="*/ 192859 h 286425"/>
                  <a:gd name="connsiteX24" fmla="*/ 139101 w 263812"/>
                  <a:gd name="connsiteY24" fmla="*/ 161714 h 286425"/>
                  <a:gd name="connsiteX25" fmla="*/ 131564 w 263812"/>
                  <a:gd name="connsiteY25" fmla="*/ 161714 h 286425"/>
                  <a:gd name="connsiteX26" fmla="*/ 124026 w 263812"/>
                  <a:gd name="connsiteY26" fmla="*/ 154176 h 286425"/>
                  <a:gd name="connsiteX27" fmla="*/ 131564 w 263812"/>
                  <a:gd name="connsiteY27" fmla="*/ 146639 h 286425"/>
                  <a:gd name="connsiteX28" fmla="*/ 139101 w 263812"/>
                  <a:gd name="connsiteY28" fmla="*/ 146639 h 286425"/>
                  <a:gd name="connsiteX29" fmla="*/ 154176 w 263812"/>
                  <a:gd name="connsiteY29" fmla="*/ 139079 h 286425"/>
                  <a:gd name="connsiteX30" fmla="*/ 163621 w 263812"/>
                  <a:gd name="connsiteY30" fmla="*/ 128745 h 286425"/>
                  <a:gd name="connsiteX31" fmla="*/ 206939 w 263812"/>
                  <a:gd name="connsiteY31" fmla="*/ 146639 h 286425"/>
                  <a:gd name="connsiteX32" fmla="*/ 214476 w 263812"/>
                  <a:gd name="connsiteY32" fmla="*/ 146639 h 286425"/>
                  <a:gd name="connsiteX33" fmla="*/ 214476 w 263812"/>
                  <a:gd name="connsiteY33" fmla="*/ 161714 h 286425"/>
                  <a:gd name="connsiteX34" fmla="*/ 184326 w 263812"/>
                  <a:gd name="connsiteY34" fmla="*/ 191864 h 286425"/>
                  <a:gd name="connsiteX35" fmla="*/ 154176 w 263812"/>
                  <a:gd name="connsiteY35" fmla="*/ 161714 h 286425"/>
                  <a:gd name="connsiteX36" fmla="*/ 161714 w 263812"/>
                  <a:gd name="connsiteY36" fmla="*/ 206939 h 286425"/>
                  <a:gd name="connsiteX37" fmla="*/ 184326 w 263812"/>
                  <a:gd name="connsiteY37" fmla="*/ 206939 h 286425"/>
                  <a:gd name="connsiteX38" fmla="*/ 206939 w 263812"/>
                  <a:gd name="connsiteY38" fmla="*/ 206939 h 286425"/>
                  <a:gd name="connsiteX39" fmla="*/ 198580 w 263812"/>
                  <a:gd name="connsiteY39" fmla="*/ 218079 h 286425"/>
                  <a:gd name="connsiteX40" fmla="*/ 189648 w 263812"/>
                  <a:gd name="connsiteY40" fmla="*/ 209147 h 286425"/>
                  <a:gd name="connsiteX41" fmla="*/ 184326 w 263812"/>
                  <a:gd name="connsiteY41" fmla="*/ 206939 h 286425"/>
                  <a:gd name="connsiteX42" fmla="*/ 178997 w 263812"/>
                  <a:gd name="connsiteY42" fmla="*/ 209147 h 286425"/>
                  <a:gd name="connsiteX43" fmla="*/ 170065 w 263812"/>
                  <a:gd name="connsiteY43" fmla="*/ 218079 h 286425"/>
                  <a:gd name="connsiteX44" fmla="*/ 237089 w 263812"/>
                  <a:gd name="connsiteY44" fmla="*/ 161714 h 286425"/>
                  <a:gd name="connsiteX45" fmla="*/ 229551 w 263812"/>
                  <a:gd name="connsiteY45" fmla="*/ 161714 h 286425"/>
                  <a:gd name="connsiteX46" fmla="*/ 229551 w 263812"/>
                  <a:gd name="connsiteY46" fmla="*/ 146639 h 286425"/>
                  <a:gd name="connsiteX47" fmla="*/ 237089 w 263812"/>
                  <a:gd name="connsiteY47" fmla="*/ 146639 h 286425"/>
                  <a:gd name="connsiteX48" fmla="*/ 244626 w 263812"/>
                  <a:gd name="connsiteY48" fmla="*/ 154176 h 286425"/>
                  <a:gd name="connsiteX49" fmla="*/ 237089 w 263812"/>
                  <a:gd name="connsiteY49" fmla="*/ 161714 h 286425"/>
                  <a:gd name="connsiteX50" fmla="*/ 229551 w 263812"/>
                  <a:gd name="connsiteY50" fmla="*/ 108951 h 286425"/>
                  <a:gd name="connsiteX51" fmla="*/ 229551 w 263812"/>
                  <a:gd name="connsiteY51" fmla="*/ 131564 h 286425"/>
                  <a:gd name="connsiteX52" fmla="*/ 222014 w 263812"/>
                  <a:gd name="connsiteY52" fmla="*/ 131564 h 286425"/>
                  <a:gd name="connsiteX53" fmla="*/ 206939 w 263812"/>
                  <a:gd name="connsiteY53" fmla="*/ 131564 h 286425"/>
                  <a:gd name="connsiteX54" fmla="*/ 169251 w 263812"/>
                  <a:gd name="connsiteY54" fmla="*/ 108951 h 286425"/>
                  <a:gd name="connsiteX55" fmla="*/ 161714 w 263812"/>
                  <a:gd name="connsiteY55" fmla="*/ 101414 h 286425"/>
                  <a:gd name="connsiteX56" fmla="*/ 154176 w 263812"/>
                  <a:gd name="connsiteY56" fmla="*/ 108951 h 286425"/>
                  <a:gd name="connsiteX57" fmla="*/ 139101 w 263812"/>
                  <a:gd name="connsiteY57" fmla="*/ 130275 h 286425"/>
                  <a:gd name="connsiteX58" fmla="*/ 139101 w 263812"/>
                  <a:gd name="connsiteY58" fmla="*/ 108951 h 286425"/>
                  <a:gd name="connsiteX59" fmla="*/ 161714 w 263812"/>
                  <a:gd name="connsiteY59" fmla="*/ 86339 h 286425"/>
                  <a:gd name="connsiteX60" fmla="*/ 206939 w 263812"/>
                  <a:gd name="connsiteY60" fmla="*/ 86339 h 286425"/>
                  <a:gd name="connsiteX61" fmla="*/ 229551 w 263812"/>
                  <a:gd name="connsiteY61" fmla="*/ 108951 h 286425"/>
                  <a:gd name="connsiteX62" fmla="*/ 86339 w 263812"/>
                  <a:gd name="connsiteY62" fmla="*/ 36697 h 286425"/>
                  <a:gd name="connsiteX63" fmla="*/ 86339 w 263812"/>
                  <a:gd name="connsiteY63" fmla="*/ 86339 h 286425"/>
                  <a:gd name="connsiteX64" fmla="*/ 36697 w 263812"/>
                  <a:gd name="connsiteY64" fmla="*/ 86339 h 286425"/>
                  <a:gd name="connsiteX65" fmla="*/ 26039 w 263812"/>
                  <a:gd name="connsiteY65" fmla="*/ 101414 h 286425"/>
                  <a:gd name="connsiteX66" fmla="*/ 93876 w 263812"/>
                  <a:gd name="connsiteY66" fmla="*/ 101414 h 286425"/>
                  <a:gd name="connsiteX67" fmla="*/ 101414 w 263812"/>
                  <a:gd name="connsiteY67" fmla="*/ 93876 h 286425"/>
                  <a:gd name="connsiteX68" fmla="*/ 101414 w 263812"/>
                  <a:gd name="connsiteY68" fmla="*/ 26039 h 286425"/>
                  <a:gd name="connsiteX69" fmla="*/ 176789 w 263812"/>
                  <a:gd name="connsiteY69" fmla="*/ 26039 h 286425"/>
                  <a:gd name="connsiteX70" fmla="*/ 176789 w 263812"/>
                  <a:gd name="connsiteY70" fmla="*/ 71264 h 286425"/>
                  <a:gd name="connsiteX71" fmla="*/ 161714 w 263812"/>
                  <a:gd name="connsiteY71" fmla="*/ 71264 h 286425"/>
                  <a:gd name="connsiteX72" fmla="*/ 124026 w 263812"/>
                  <a:gd name="connsiteY72" fmla="*/ 108951 h 286425"/>
                  <a:gd name="connsiteX73" fmla="*/ 124026 w 263812"/>
                  <a:gd name="connsiteY73" fmla="*/ 132951 h 286425"/>
                  <a:gd name="connsiteX74" fmla="*/ 108951 w 263812"/>
                  <a:gd name="connsiteY74" fmla="*/ 154176 h 286425"/>
                  <a:gd name="connsiteX75" fmla="*/ 131564 w 263812"/>
                  <a:gd name="connsiteY75" fmla="*/ 176789 h 286425"/>
                  <a:gd name="connsiteX76" fmla="*/ 141739 w 263812"/>
                  <a:gd name="connsiteY76" fmla="*/ 176789 h 286425"/>
                  <a:gd name="connsiteX77" fmla="*/ 151613 w 263812"/>
                  <a:gd name="connsiteY77" fmla="*/ 192859 h 286425"/>
                  <a:gd name="connsiteX78" fmla="*/ 124855 w 263812"/>
                  <a:gd name="connsiteY78" fmla="*/ 206939 h 286425"/>
                  <a:gd name="connsiteX79" fmla="*/ 26039 w 263812"/>
                  <a:gd name="connsiteY79" fmla="*/ 206939 h 286425"/>
                  <a:gd name="connsiteX80" fmla="*/ 244626 w 263812"/>
                  <a:gd name="connsiteY80" fmla="*/ 267239 h 286425"/>
                  <a:gd name="connsiteX81" fmla="*/ 229551 w 263812"/>
                  <a:gd name="connsiteY81" fmla="*/ 267239 h 286425"/>
                  <a:gd name="connsiteX82" fmla="*/ 229551 w 263812"/>
                  <a:gd name="connsiteY82" fmla="*/ 237089 h 286425"/>
                  <a:gd name="connsiteX83" fmla="*/ 214476 w 263812"/>
                  <a:gd name="connsiteY83" fmla="*/ 237089 h 286425"/>
                  <a:gd name="connsiteX84" fmla="*/ 214476 w 263812"/>
                  <a:gd name="connsiteY84" fmla="*/ 267239 h 286425"/>
                  <a:gd name="connsiteX85" fmla="*/ 154176 w 263812"/>
                  <a:gd name="connsiteY85" fmla="*/ 267239 h 286425"/>
                  <a:gd name="connsiteX86" fmla="*/ 154176 w 263812"/>
                  <a:gd name="connsiteY86" fmla="*/ 237089 h 286425"/>
                  <a:gd name="connsiteX87" fmla="*/ 139101 w 263812"/>
                  <a:gd name="connsiteY87" fmla="*/ 237089 h 286425"/>
                  <a:gd name="connsiteX88" fmla="*/ 139101 w 263812"/>
                  <a:gd name="connsiteY88" fmla="*/ 267239 h 286425"/>
                  <a:gd name="connsiteX89" fmla="*/ 124026 w 263812"/>
                  <a:gd name="connsiteY89" fmla="*/ 267239 h 286425"/>
                  <a:gd name="connsiteX90" fmla="*/ 124026 w 263812"/>
                  <a:gd name="connsiteY90" fmla="*/ 244626 h 286425"/>
                  <a:gd name="connsiteX91" fmla="*/ 145666 w 263812"/>
                  <a:gd name="connsiteY91" fmla="*/ 210662 h 286425"/>
                  <a:gd name="connsiteX92" fmla="*/ 163221 w 263812"/>
                  <a:gd name="connsiteY92" fmla="*/ 234074 h 286425"/>
                  <a:gd name="connsiteX93" fmla="*/ 168716 w 263812"/>
                  <a:gd name="connsiteY93" fmla="*/ 237066 h 286425"/>
                  <a:gd name="connsiteX94" fmla="*/ 174580 w 263812"/>
                  <a:gd name="connsiteY94" fmla="*/ 234880 h 286425"/>
                  <a:gd name="connsiteX95" fmla="*/ 184326 w 263812"/>
                  <a:gd name="connsiteY95" fmla="*/ 225134 h 286425"/>
                  <a:gd name="connsiteX96" fmla="*/ 194072 w 263812"/>
                  <a:gd name="connsiteY96" fmla="*/ 234880 h 286425"/>
                  <a:gd name="connsiteX97" fmla="*/ 199401 w 263812"/>
                  <a:gd name="connsiteY97" fmla="*/ 237089 h 286425"/>
                  <a:gd name="connsiteX98" fmla="*/ 199936 w 263812"/>
                  <a:gd name="connsiteY98" fmla="*/ 237066 h 286425"/>
                  <a:gd name="connsiteX99" fmla="*/ 205431 w 263812"/>
                  <a:gd name="connsiteY99" fmla="*/ 234074 h 286425"/>
                  <a:gd name="connsiteX100" fmla="*/ 222986 w 263812"/>
                  <a:gd name="connsiteY100" fmla="*/ 210662 h 286425"/>
                  <a:gd name="connsiteX101" fmla="*/ 244626 w 263812"/>
                  <a:gd name="connsiteY101" fmla="*/ 244626 h 28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63812" h="286425">
                    <a:moveTo>
                      <a:pt x="217039" y="192859"/>
                    </a:moveTo>
                    <a:cubicBezTo>
                      <a:pt x="221380" y="188298"/>
                      <a:pt x="224765" y="182841"/>
                      <a:pt x="226913" y="176789"/>
                    </a:cubicBezTo>
                    <a:lnTo>
                      <a:pt x="237089" y="176789"/>
                    </a:lnTo>
                    <a:cubicBezTo>
                      <a:pt x="249556" y="176789"/>
                      <a:pt x="259701" y="166643"/>
                      <a:pt x="259701" y="154176"/>
                    </a:cubicBezTo>
                    <a:cubicBezTo>
                      <a:pt x="259701" y="144362"/>
                      <a:pt x="253377" y="136071"/>
                      <a:pt x="244626" y="132951"/>
                    </a:cubicBezTo>
                    <a:lnTo>
                      <a:pt x="244626" y="108951"/>
                    </a:lnTo>
                    <a:cubicBezTo>
                      <a:pt x="244626" y="88170"/>
                      <a:pt x="227720" y="71264"/>
                      <a:pt x="206939" y="71264"/>
                    </a:cubicBezTo>
                    <a:lnTo>
                      <a:pt x="191864" y="71264"/>
                    </a:lnTo>
                    <a:lnTo>
                      <a:pt x="191864" y="18501"/>
                    </a:lnTo>
                    <a:cubicBezTo>
                      <a:pt x="191864" y="14333"/>
                      <a:pt x="188487" y="10964"/>
                      <a:pt x="184326" y="10964"/>
                    </a:cubicBezTo>
                    <a:lnTo>
                      <a:pt x="93876" y="10964"/>
                    </a:lnTo>
                    <a:cubicBezTo>
                      <a:pt x="91879" y="10964"/>
                      <a:pt x="89957" y="11755"/>
                      <a:pt x="88547" y="13172"/>
                    </a:cubicBezTo>
                    <a:lnTo>
                      <a:pt x="13172" y="88547"/>
                    </a:lnTo>
                    <a:cubicBezTo>
                      <a:pt x="11755" y="89957"/>
                      <a:pt x="10964" y="91871"/>
                      <a:pt x="10964" y="93876"/>
                    </a:cubicBezTo>
                    <a:lnTo>
                      <a:pt x="10964" y="214476"/>
                    </a:lnTo>
                    <a:cubicBezTo>
                      <a:pt x="10964" y="218644"/>
                      <a:pt x="14340" y="222014"/>
                      <a:pt x="18501" y="222014"/>
                    </a:cubicBezTo>
                    <a:lnTo>
                      <a:pt x="114114" y="222014"/>
                    </a:lnTo>
                    <a:cubicBezTo>
                      <a:pt x="110843" y="228880"/>
                      <a:pt x="108951" y="236531"/>
                      <a:pt x="108951" y="244626"/>
                    </a:cubicBezTo>
                    <a:lnTo>
                      <a:pt x="108951" y="274776"/>
                    </a:lnTo>
                    <a:cubicBezTo>
                      <a:pt x="108951" y="278944"/>
                      <a:pt x="112328" y="282314"/>
                      <a:pt x="116489" y="282314"/>
                    </a:cubicBezTo>
                    <a:lnTo>
                      <a:pt x="252164" y="282314"/>
                    </a:lnTo>
                    <a:cubicBezTo>
                      <a:pt x="256324" y="282314"/>
                      <a:pt x="259701" y="278944"/>
                      <a:pt x="259701" y="274776"/>
                    </a:cubicBezTo>
                    <a:lnTo>
                      <a:pt x="259701" y="244626"/>
                    </a:lnTo>
                    <a:cubicBezTo>
                      <a:pt x="259701" y="218991"/>
                      <a:pt x="241310" y="197585"/>
                      <a:pt x="217039" y="192859"/>
                    </a:cubicBezTo>
                    <a:close/>
                    <a:moveTo>
                      <a:pt x="139101" y="161714"/>
                    </a:moveTo>
                    <a:lnTo>
                      <a:pt x="131564" y="161714"/>
                    </a:lnTo>
                    <a:cubicBezTo>
                      <a:pt x="127410" y="161714"/>
                      <a:pt x="124026" y="158337"/>
                      <a:pt x="124026" y="154176"/>
                    </a:cubicBezTo>
                    <a:cubicBezTo>
                      <a:pt x="124026" y="150015"/>
                      <a:pt x="127410" y="146639"/>
                      <a:pt x="131564" y="146639"/>
                    </a:cubicBezTo>
                    <a:lnTo>
                      <a:pt x="139101" y="146639"/>
                    </a:lnTo>
                    <a:close/>
                    <a:moveTo>
                      <a:pt x="154176" y="139079"/>
                    </a:moveTo>
                    <a:cubicBezTo>
                      <a:pt x="157930" y="136252"/>
                      <a:pt x="161141" y="132755"/>
                      <a:pt x="163621" y="128745"/>
                    </a:cubicBezTo>
                    <a:cubicBezTo>
                      <a:pt x="175206" y="140036"/>
                      <a:pt x="194788" y="146639"/>
                      <a:pt x="206939" y="146639"/>
                    </a:cubicBezTo>
                    <a:lnTo>
                      <a:pt x="214476" y="146639"/>
                    </a:lnTo>
                    <a:lnTo>
                      <a:pt x="214476" y="161714"/>
                    </a:lnTo>
                    <a:cubicBezTo>
                      <a:pt x="214476" y="178341"/>
                      <a:pt x="200954" y="191864"/>
                      <a:pt x="184326" y="191864"/>
                    </a:cubicBezTo>
                    <a:cubicBezTo>
                      <a:pt x="167698" y="191864"/>
                      <a:pt x="154176" y="178341"/>
                      <a:pt x="154176" y="161714"/>
                    </a:cubicBezTo>
                    <a:close/>
                    <a:moveTo>
                      <a:pt x="161714" y="206939"/>
                    </a:moveTo>
                    <a:lnTo>
                      <a:pt x="184326" y="206939"/>
                    </a:lnTo>
                    <a:lnTo>
                      <a:pt x="206939" y="206939"/>
                    </a:lnTo>
                    <a:lnTo>
                      <a:pt x="198580" y="218079"/>
                    </a:lnTo>
                    <a:lnTo>
                      <a:pt x="189648" y="209147"/>
                    </a:lnTo>
                    <a:cubicBezTo>
                      <a:pt x="188185" y="207677"/>
                      <a:pt x="186256" y="206939"/>
                      <a:pt x="184326" y="206939"/>
                    </a:cubicBezTo>
                    <a:cubicBezTo>
                      <a:pt x="182397" y="206939"/>
                      <a:pt x="180467" y="207677"/>
                      <a:pt x="178997" y="209147"/>
                    </a:cubicBezTo>
                    <a:lnTo>
                      <a:pt x="170065" y="218079"/>
                    </a:lnTo>
                    <a:close/>
                    <a:moveTo>
                      <a:pt x="237089" y="161714"/>
                    </a:moveTo>
                    <a:lnTo>
                      <a:pt x="229551" y="161714"/>
                    </a:lnTo>
                    <a:lnTo>
                      <a:pt x="229551" y="146639"/>
                    </a:lnTo>
                    <a:lnTo>
                      <a:pt x="237089" y="146639"/>
                    </a:lnTo>
                    <a:cubicBezTo>
                      <a:pt x="241242" y="146639"/>
                      <a:pt x="244626" y="150015"/>
                      <a:pt x="244626" y="154176"/>
                    </a:cubicBezTo>
                    <a:cubicBezTo>
                      <a:pt x="244626" y="158337"/>
                      <a:pt x="241242" y="161714"/>
                      <a:pt x="237089" y="161714"/>
                    </a:cubicBezTo>
                    <a:close/>
                    <a:moveTo>
                      <a:pt x="229551" y="108951"/>
                    </a:moveTo>
                    <a:lnTo>
                      <a:pt x="229551" y="131564"/>
                    </a:lnTo>
                    <a:lnTo>
                      <a:pt x="222014" y="131564"/>
                    </a:lnTo>
                    <a:lnTo>
                      <a:pt x="206939" y="131564"/>
                    </a:lnTo>
                    <a:cubicBezTo>
                      <a:pt x="192060" y="131564"/>
                      <a:pt x="169251" y="119436"/>
                      <a:pt x="169251" y="108951"/>
                    </a:cubicBezTo>
                    <a:cubicBezTo>
                      <a:pt x="169251" y="104783"/>
                      <a:pt x="165874" y="101414"/>
                      <a:pt x="161714" y="101414"/>
                    </a:cubicBezTo>
                    <a:cubicBezTo>
                      <a:pt x="157553" y="101414"/>
                      <a:pt x="154176" y="104783"/>
                      <a:pt x="154176" y="108951"/>
                    </a:cubicBezTo>
                    <a:cubicBezTo>
                      <a:pt x="154176" y="118780"/>
                      <a:pt x="147875" y="127162"/>
                      <a:pt x="139101" y="130275"/>
                    </a:cubicBezTo>
                    <a:lnTo>
                      <a:pt x="139101" y="108951"/>
                    </a:lnTo>
                    <a:cubicBezTo>
                      <a:pt x="139101" y="96484"/>
                      <a:pt x="149247" y="86339"/>
                      <a:pt x="161714" y="86339"/>
                    </a:cubicBezTo>
                    <a:lnTo>
                      <a:pt x="206939" y="86339"/>
                    </a:lnTo>
                    <a:cubicBezTo>
                      <a:pt x="219406" y="86339"/>
                      <a:pt x="229551" y="96484"/>
                      <a:pt x="229551" y="108951"/>
                    </a:cubicBezTo>
                    <a:close/>
                    <a:moveTo>
                      <a:pt x="86339" y="36697"/>
                    </a:moveTo>
                    <a:lnTo>
                      <a:pt x="86339" y="86339"/>
                    </a:lnTo>
                    <a:lnTo>
                      <a:pt x="36697" y="86339"/>
                    </a:lnTo>
                    <a:close/>
                    <a:moveTo>
                      <a:pt x="26039" y="101414"/>
                    </a:moveTo>
                    <a:lnTo>
                      <a:pt x="93876" y="101414"/>
                    </a:lnTo>
                    <a:cubicBezTo>
                      <a:pt x="98037" y="101414"/>
                      <a:pt x="101414" y="98044"/>
                      <a:pt x="101414" y="93876"/>
                    </a:cubicBezTo>
                    <a:lnTo>
                      <a:pt x="101414" y="26039"/>
                    </a:lnTo>
                    <a:lnTo>
                      <a:pt x="176789" y="26039"/>
                    </a:lnTo>
                    <a:lnTo>
                      <a:pt x="176789" y="71264"/>
                    </a:lnTo>
                    <a:lnTo>
                      <a:pt x="161714" y="71264"/>
                    </a:lnTo>
                    <a:cubicBezTo>
                      <a:pt x="140933" y="71264"/>
                      <a:pt x="124026" y="88170"/>
                      <a:pt x="124026" y="108951"/>
                    </a:cubicBezTo>
                    <a:lnTo>
                      <a:pt x="124026" y="132951"/>
                    </a:lnTo>
                    <a:cubicBezTo>
                      <a:pt x="115275" y="136071"/>
                      <a:pt x="108951" y="144362"/>
                      <a:pt x="108951" y="154176"/>
                    </a:cubicBezTo>
                    <a:cubicBezTo>
                      <a:pt x="108951" y="166643"/>
                      <a:pt x="119097" y="176789"/>
                      <a:pt x="131564" y="176789"/>
                    </a:cubicBezTo>
                    <a:lnTo>
                      <a:pt x="141739" y="176789"/>
                    </a:lnTo>
                    <a:cubicBezTo>
                      <a:pt x="143887" y="182841"/>
                      <a:pt x="147272" y="188298"/>
                      <a:pt x="151613" y="192859"/>
                    </a:cubicBezTo>
                    <a:cubicBezTo>
                      <a:pt x="141310" y="194864"/>
                      <a:pt x="132084" y="199876"/>
                      <a:pt x="124855" y="206939"/>
                    </a:cubicBezTo>
                    <a:lnTo>
                      <a:pt x="26039" y="206939"/>
                    </a:lnTo>
                    <a:close/>
                    <a:moveTo>
                      <a:pt x="244626" y="267239"/>
                    </a:moveTo>
                    <a:lnTo>
                      <a:pt x="229551" y="267239"/>
                    </a:lnTo>
                    <a:lnTo>
                      <a:pt x="229551" y="237089"/>
                    </a:lnTo>
                    <a:lnTo>
                      <a:pt x="214476" y="237089"/>
                    </a:lnTo>
                    <a:lnTo>
                      <a:pt x="214476" y="267239"/>
                    </a:lnTo>
                    <a:lnTo>
                      <a:pt x="154176" y="267239"/>
                    </a:lnTo>
                    <a:lnTo>
                      <a:pt x="154176" y="237089"/>
                    </a:lnTo>
                    <a:lnTo>
                      <a:pt x="139101" y="237089"/>
                    </a:lnTo>
                    <a:lnTo>
                      <a:pt x="139101" y="267239"/>
                    </a:lnTo>
                    <a:lnTo>
                      <a:pt x="124026" y="267239"/>
                    </a:lnTo>
                    <a:lnTo>
                      <a:pt x="124026" y="244626"/>
                    </a:lnTo>
                    <a:cubicBezTo>
                      <a:pt x="124026" y="229604"/>
                      <a:pt x="132920" y="216715"/>
                      <a:pt x="145666" y="210662"/>
                    </a:cubicBezTo>
                    <a:lnTo>
                      <a:pt x="163221" y="234074"/>
                    </a:lnTo>
                    <a:cubicBezTo>
                      <a:pt x="164533" y="235822"/>
                      <a:pt x="166538" y="236915"/>
                      <a:pt x="168716" y="237066"/>
                    </a:cubicBezTo>
                    <a:cubicBezTo>
                      <a:pt x="170894" y="237239"/>
                      <a:pt x="173035" y="236425"/>
                      <a:pt x="174580" y="234880"/>
                    </a:cubicBezTo>
                    <a:lnTo>
                      <a:pt x="184326" y="225134"/>
                    </a:lnTo>
                    <a:lnTo>
                      <a:pt x="194072" y="234880"/>
                    </a:lnTo>
                    <a:cubicBezTo>
                      <a:pt x="195489" y="236305"/>
                      <a:pt x="197411" y="237089"/>
                      <a:pt x="199401" y="237089"/>
                    </a:cubicBezTo>
                    <a:cubicBezTo>
                      <a:pt x="199574" y="237089"/>
                      <a:pt x="199755" y="237081"/>
                      <a:pt x="199936" y="237066"/>
                    </a:cubicBezTo>
                    <a:cubicBezTo>
                      <a:pt x="202115" y="236908"/>
                      <a:pt x="204120" y="235822"/>
                      <a:pt x="205431" y="234074"/>
                    </a:cubicBezTo>
                    <a:lnTo>
                      <a:pt x="222986" y="210662"/>
                    </a:lnTo>
                    <a:cubicBezTo>
                      <a:pt x="235732" y="216715"/>
                      <a:pt x="244626" y="229604"/>
                      <a:pt x="244626" y="244626"/>
                    </a:cubicBez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197" name="Полилиния: фигура 196">
                <a:extLst>
                  <a:ext uri="{FF2B5EF4-FFF2-40B4-BE49-F238E27FC236}">
                    <a16:creationId xmlns:a16="http://schemas.microsoft.com/office/drawing/2014/main" xmlns="" id="{76177B72-3E43-428D-8FE3-5FF15CD38D73}"/>
                  </a:ext>
                </a:extLst>
              </p:cNvPr>
              <p:cNvSpPr/>
              <p:nvPr/>
            </p:nvSpPr>
            <p:spPr>
              <a:xfrm>
                <a:off x="4841418" y="2201024"/>
                <a:ext cx="30150" cy="30150"/>
              </a:xfrm>
              <a:custGeom>
                <a:avLst/>
                <a:gdLst>
                  <a:gd name="connsiteX0" fmla="*/ 10964 w 30150"/>
                  <a:gd name="connsiteY0" fmla="*/ 10964 h 30150"/>
                  <a:gd name="connsiteX1" fmla="*/ 26039 w 30150"/>
                  <a:gd name="connsiteY1" fmla="*/ 10964 h 30150"/>
                  <a:gd name="connsiteX2" fmla="*/ 26039 w 30150"/>
                  <a:gd name="connsiteY2" fmla="*/ 26039 h 30150"/>
                  <a:gd name="connsiteX3" fmla="*/ 10964 w 3015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50" h="30150">
                    <a:moveTo>
                      <a:pt x="10964" y="10964"/>
                    </a:moveTo>
                    <a:lnTo>
                      <a:pt x="26039" y="10964"/>
                    </a:lnTo>
                    <a:lnTo>
                      <a:pt x="2603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198" name="Полилиния: фигура 197">
                <a:extLst>
                  <a:ext uri="{FF2B5EF4-FFF2-40B4-BE49-F238E27FC236}">
                    <a16:creationId xmlns:a16="http://schemas.microsoft.com/office/drawing/2014/main" xmlns="" id="{79CA901D-CCA6-453D-B92A-6852EA586266}"/>
                  </a:ext>
                </a:extLst>
              </p:cNvPr>
              <p:cNvSpPr/>
              <p:nvPr/>
            </p:nvSpPr>
            <p:spPr>
              <a:xfrm>
                <a:off x="4864030" y="2201024"/>
                <a:ext cx="60300" cy="30150"/>
              </a:xfrm>
              <a:custGeom>
                <a:avLst/>
                <a:gdLst>
                  <a:gd name="connsiteX0" fmla="*/ 10964 w 60300"/>
                  <a:gd name="connsiteY0" fmla="*/ 10964 h 30150"/>
                  <a:gd name="connsiteX1" fmla="*/ 56189 w 60300"/>
                  <a:gd name="connsiteY1" fmla="*/ 10964 h 30150"/>
                  <a:gd name="connsiteX2" fmla="*/ 56189 w 60300"/>
                  <a:gd name="connsiteY2" fmla="*/ 26039 h 30150"/>
                  <a:gd name="connsiteX3" fmla="*/ 10964 w 6030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00" h="30150">
                    <a:moveTo>
                      <a:pt x="10964" y="10964"/>
                    </a:moveTo>
                    <a:lnTo>
                      <a:pt x="56189" y="10964"/>
                    </a:lnTo>
                    <a:lnTo>
                      <a:pt x="5618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199" name="Полилиния: фигура 198">
                <a:extLst>
                  <a:ext uri="{FF2B5EF4-FFF2-40B4-BE49-F238E27FC236}">
                    <a16:creationId xmlns:a16="http://schemas.microsoft.com/office/drawing/2014/main" xmlns="" id="{7C3D96C4-CE35-497A-80E1-64A9F89B5F4D}"/>
                  </a:ext>
                </a:extLst>
              </p:cNvPr>
              <p:cNvSpPr/>
              <p:nvPr/>
            </p:nvSpPr>
            <p:spPr>
              <a:xfrm>
                <a:off x="4841418" y="2223637"/>
                <a:ext cx="30150" cy="30150"/>
              </a:xfrm>
              <a:custGeom>
                <a:avLst/>
                <a:gdLst>
                  <a:gd name="connsiteX0" fmla="*/ 10964 w 30150"/>
                  <a:gd name="connsiteY0" fmla="*/ 10964 h 30150"/>
                  <a:gd name="connsiteX1" fmla="*/ 26039 w 30150"/>
                  <a:gd name="connsiteY1" fmla="*/ 10964 h 30150"/>
                  <a:gd name="connsiteX2" fmla="*/ 26039 w 30150"/>
                  <a:gd name="connsiteY2" fmla="*/ 26039 h 30150"/>
                  <a:gd name="connsiteX3" fmla="*/ 10964 w 3015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50" h="30150">
                    <a:moveTo>
                      <a:pt x="10964" y="10964"/>
                    </a:moveTo>
                    <a:lnTo>
                      <a:pt x="26039" y="10964"/>
                    </a:lnTo>
                    <a:lnTo>
                      <a:pt x="2603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200" name="Полилиния: фигура 199">
                <a:extLst>
                  <a:ext uri="{FF2B5EF4-FFF2-40B4-BE49-F238E27FC236}">
                    <a16:creationId xmlns:a16="http://schemas.microsoft.com/office/drawing/2014/main" xmlns="" id="{5C7FB81F-5AA6-4D31-A7D0-AD9074BD803D}"/>
                  </a:ext>
                </a:extLst>
              </p:cNvPr>
              <p:cNvSpPr/>
              <p:nvPr/>
            </p:nvSpPr>
            <p:spPr>
              <a:xfrm>
                <a:off x="4864030" y="2223637"/>
                <a:ext cx="60300" cy="30150"/>
              </a:xfrm>
              <a:custGeom>
                <a:avLst/>
                <a:gdLst>
                  <a:gd name="connsiteX0" fmla="*/ 10964 w 60300"/>
                  <a:gd name="connsiteY0" fmla="*/ 10964 h 30150"/>
                  <a:gd name="connsiteX1" fmla="*/ 56189 w 60300"/>
                  <a:gd name="connsiteY1" fmla="*/ 10964 h 30150"/>
                  <a:gd name="connsiteX2" fmla="*/ 56189 w 60300"/>
                  <a:gd name="connsiteY2" fmla="*/ 26039 h 30150"/>
                  <a:gd name="connsiteX3" fmla="*/ 10964 w 6030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00" h="30150">
                    <a:moveTo>
                      <a:pt x="10964" y="10964"/>
                    </a:moveTo>
                    <a:lnTo>
                      <a:pt x="56189" y="10964"/>
                    </a:lnTo>
                    <a:lnTo>
                      <a:pt x="5618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201" name="Полилиния: фигура 200">
                <a:extLst>
                  <a:ext uri="{FF2B5EF4-FFF2-40B4-BE49-F238E27FC236}">
                    <a16:creationId xmlns:a16="http://schemas.microsoft.com/office/drawing/2014/main" xmlns="" id="{70F40958-C436-4CCC-B8BC-C76DC92817AE}"/>
                  </a:ext>
                </a:extLst>
              </p:cNvPr>
              <p:cNvSpPr/>
              <p:nvPr/>
            </p:nvSpPr>
            <p:spPr>
              <a:xfrm>
                <a:off x="4841418" y="2246249"/>
                <a:ext cx="30150" cy="30150"/>
              </a:xfrm>
              <a:custGeom>
                <a:avLst/>
                <a:gdLst>
                  <a:gd name="connsiteX0" fmla="*/ 10964 w 30150"/>
                  <a:gd name="connsiteY0" fmla="*/ 10964 h 30150"/>
                  <a:gd name="connsiteX1" fmla="*/ 26039 w 30150"/>
                  <a:gd name="connsiteY1" fmla="*/ 10964 h 30150"/>
                  <a:gd name="connsiteX2" fmla="*/ 26039 w 30150"/>
                  <a:gd name="connsiteY2" fmla="*/ 26039 h 30150"/>
                  <a:gd name="connsiteX3" fmla="*/ 10964 w 3015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50" h="30150">
                    <a:moveTo>
                      <a:pt x="10964" y="10964"/>
                    </a:moveTo>
                    <a:lnTo>
                      <a:pt x="26039" y="10964"/>
                    </a:lnTo>
                    <a:lnTo>
                      <a:pt x="2603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202" name="Полилиния: фигура 201">
                <a:extLst>
                  <a:ext uri="{FF2B5EF4-FFF2-40B4-BE49-F238E27FC236}">
                    <a16:creationId xmlns:a16="http://schemas.microsoft.com/office/drawing/2014/main" xmlns="" id="{5CF7FC22-AE05-42BD-B929-F0142709D977}"/>
                  </a:ext>
                </a:extLst>
              </p:cNvPr>
              <p:cNvSpPr/>
              <p:nvPr/>
            </p:nvSpPr>
            <p:spPr>
              <a:xfrm>
                <a:off x="4864030" y="2246249"/>
                <a:ext cx="60300" cy="30150"/>
              </a:xfrm>
              <a:custGeom>
                <a:avLst/>
                <a:gdLst>
                  <a:gd name="connsiteX0" fmla="*/ 10964 w 60300"/>
                  <a:gd name="connsiteY0" fmla="*/ 10964 h 30150"/>
                  <a:gd name="connsiteX1" fmla="*/ 56189 w 60300"/>
                  <a:gd name="connsiteY1" fmla="*/ 10964 h 30150"/>
                  <a:gd name="connsiteX2" fmla="*/ 56189 w 60300"/>
                  <a:gd name="connsiteY2" fmla="*/ 26039 h 30150"/>
                  <a:gd name="connsiteX3" fmla="*/ 10964 w 6030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00" h="30150">
                    <a:moveTo>
                      <a:pt x="10964" y="10964"/>
                    </a:moveTo>
                    <a:lnTo>
                      <a:pt x="56189" y="10964"/>
                    </a:lnTo>
                    <a:lnTo>
                      <a:pt x="5618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203" name="Полилиния: фигура 202">
                <a:extLst>
                  <a:ext uri="{FF2B5EF4-FFF2-40B4-BE49-F238E27FC236}">
                    <a16:creationId xmlns:a16="http://schemas.microsoft.com/office/drawing/2014/main" xmlns="" id="{E24EA603-CC3A-4E78-B8B8-55ABB39560C8}"/>
                  </a:ext>
                </a:extLst>
              </p:cNvPr>
              <p:cNvSpPr/>
              <p:nvPr/>
            </p:nvSpPr>
            <p:spPr>
              <a:xfrm>
                <a:off x="4647651" y="2125648"/>
                <a:ext cx="173363" cy="188438"/>
              </a:xfrm>
              <a:custGeom>
                <a:avLst/>
                <a:gdLst>
                  <a:gd name="connsiteX0" fmla="*/ 53980 w 173362"/>
                  <a:gd name="connsiteY0" fmla="*/ 36699 h 188437"/>
                  <a:gd name="connsiteX1" fmla="*/ 71264 w 173362"/>
                  <a:gd name="connsiteY1" fmla="*/ 53982 h 188437"/>
                  <a:gd name="connsiteX2" fmla="*/ 81922 w 173362"/>
                  <a:gd name="connsiteY2" fmla="*/ 43324 h 188437"/>
                  <a:gd name="connsiteX3" fmla="*/ 51772 w 173362"/>
                  <a:gd name="connsiteY3" fmla="*/ 13174 h 188437"/>
                  <a:gd name="connsiteX4" fmla="*/ 41114 w 173362"/>
                  <a:gd name="connsiteY4" fmla="*/ 13174 h 188437"/>
                  <a:gd name="connsiteX5" fmla="*/ 10964 w 173362"/>
                  <a:gd name="connsiteY5" fmla="*/ 43324 h 188437"/>
                  <a:gd name="connsiteX6" fmla="*/ 21622 w 173362"/>
                  <a:gd name="connsiteY6" fmla="*/ 53982 h 188437"/>
                  <a:gd name="connsiteX7" fmla="*/ 38905 w 173362"/>
                  <a:gd name="connsiteY7" fmla="*/ 36699 h 188437"/>
                  <a:gd name="connsiteX8" fmla="*/ 38905 w 173362"/>
                  <a:gd name="connsiteY8" fmla="*/ 176791 h 188437"/>
                  <a:gd name="connsiteX9" fmla="*/ 46443 w 173362"/>
                  <a:gd name="connsiteY9" fmla="*/ 184328 h 188437"/>
                  <a:gd name="connsiteX10" fmla="*/ 167043 w 173362"/>
                  <a:gd name="connsiteY10" fmla="*/ 184328 h 188437"/>
                  <a:gd name="connsiteX11" fmla="*/ 167043 w 173362"/>
                  <a:gd name="connsiteY11" fmla="*/ 169253 h 188437"/>
                  <a:gd name="connsiteX12" fmla="*/ 53980 w 173362"/>
                  <a:gd name="connsiteY12" fmla="*/ 169253 h 18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362" h="188437">
                    <a:moveTo>
                      <a:pt x="53980" y="36699"/>
                    </a:moveTo>
                    <a:lnTo>
                      <a:pt x="71264" y="53982"/>
                    </a:lnTo>
                    <a:lnTo>
                      <a:pt x="81922" y="43324"/>
                    </a:lnTo>
                    <a:lnTo>
                      <a:pt x="51772" y="13174"/>
                    </a:lnTo>
                    <a:cubicBezTo>
                      <a:pt x="48824" y="10227"/>
                      <a:pt x="44061" y="10227"/>
                      <a:pt x="41114" y="13174"/>
                    </a:cubicBezTo>
                    <a:lnTo>
                      <a:pt x="10964" y="43324"/>
                    </a:lnTo>
                    <a:lnTo>
                      <a:pt x="21622" y="53982"/>
                    </a:lnTo>
                    <a:lnTo>
                      <a:pt x="38905" y="36699"/>
                    </a:lnTo>
                    <a:lnTo>
                      <a:pt x="38905" y="176791"/>
                    </a:lnTo>
                    <a:cubicBezTo>
                      <a:pt x="38905" y="180959"/>
                      <a:pt x="42282" y="184328"/>
                      <a:pt x="46443" y="184328"/>
                    </a:cubicBezTo>
                    <a:lnTo>
                      <a:pt x="167043" y="184328"/>
                    </a:lnTo>
                    <a:lnTo>
                      <a:pt x="167043" y="169253"/>
                    </a:lnTo>
                    <a:lnTo>
                      <a:pt x="53980" y="169253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  <p:sp>
            <p:nvSpPr>
              <p:cNvPr id="204" name="Полилиния: фигура 203">
                <a:extLst>
                  <a:ext uri="{FF2B5EF4-FFF2-40B4-BE49-F238E27FC236}">
                    <a16:creationId xmlns:a16="http://schemas.microsoft.com/office/drawing/2014/main" xmlns="" id="{01F6B05A-3B40-43CB-BB99-A69DB3A0E223}"/>
                  </a:ext>
                </a:extLst>
              </p:cNvPr>
              <p:cNvSpPr/>
              <p:nvPr/>
            </p:nvSpPr>
            <p:spPr>
              <a:xfrm>
                <a:off x="4901718" y="1982437"/>
                <a:ext cx="135675" cy="128138"/>
              </a:xfrm>
              <a:custGeom>
                <a:avLst/>
                <a:gdLst>
                  <a:gd name="connsiteX0" fmla="*/ 86339 w 135675"/>
                  <a:gd name="connsiteY0" fmla="*/ 98293 h 128137"/>
                  <a:gd name="connsiteX1" fmla="*/ 69055 w 135675"/>
                  <a:gd name="connsiteY1" fmla="*/ 81010 h 128137"/>
                  <a:gd name="connsiteX2" fmla="*/ 58397 w 135675"/>
                  <a:gd name="connsiteY2" fmla="*/ 91668 h 128137"/>
                  <a:gd name="connsiteX3" fmla="*/ 88547 w 135675"/>
                  <a:gd name="connsiteY3" fmla="*/ 121818 h 128137"/>
                  <a:gd name="connsiteX4" fmla="*/ 93876 w 135675"/>
                  <a:gd name="connsiteY4" fmla="*/ 124026 h 128137"/>
                  <a:gd name="connsiteX5" fmla="*/ 99205 w 135675"/>
                  <a:gd name="connsiteY5" fmla="*/ 121818 h 128137"/>
                  <a:gd name="connsiteX6" fmla="*/ 129355 w 135675"/>
                  <a:gd name="connsiteY6" fmla="*/ 91668 h 128137"/>
                  <a:gd name="connsiteX7" fmla="*/ 118697 w 135675"/>
                  <a:gd name="connsiteY7" fmla="*/ 81010 h 128137"/>
                  <a:gd name="connsiteX8" fmla="*/ 101414 w 135675"/>
                  <a:gd name="connsiteY8" fmla="*/ 98293 h 128137"/>
                  <a:gd name="connsiteX9" fmla="*/ 101414 w 135675"/>
                  <a:gd name="connsiteY9" fmla="*/ 18501 h 128137"/>
                  <a:gd name="connsiteX10" fmla="*/ 93876 w 135675"/>
                  <a:gd name="connsiteY10" fmla="*/ 10964 h 128137"/>
                  <a:gd name="connsiteX11" fmla="*/ 10964 w 135675"/>
                  <a:gd name="connsiteY11" fmla="*/ 10964 h 128137"/>
                  <a:gd name="connsiteX12" fmla="*/ 10964 w 135675"/>
                  <a:gd name="connsiteY12" fmla="*/ 26039 h 128137"/>
                  <a:gd name="connsiteX13" fmla="*/ 86339 w 135675"/>
                  <a:gd name="connsiteY13" fmla="*/ 26039 h 12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675" h="128137">
                    <a:moveTo>
                      <a:pt x="86339" y="98293"/>
                    </a:moveTo>
                    <a:lnTo>
                      <a:pt x="69055" y="81010"/>
                    </a:lnTo>
                    <a:lnTo>
                      <a:pt x="58397" y="91668"/>
                    </a:lnTo>
                    <a:lnTo>
                      <a:pt x="88547" y="121818"/>
                    </a:lnTo>
                    <a:cubicBezTo>
                      <a:pt x="90017" y="123287"/>
                      <a:pt x="91947" y="124026"/>
                      <a:pt x="93876" y="124026"/>
                    </a:cubicBezTo>
                    <a:cubicBezTo>
                      <a:pt x="95806" y="124026"/>
                      <a:pt x="97735" y="123287"/>
                      <a:pt x="99205" y="121818"/>
                    </a:cubicBezTo>
                    <a:lnTo>
                      <a:pt x="129355" y="91668"/>
                    </a:lnTo>
                    <a:lnTo>
                      <a:pt x="118697" y="81010"/>
                    </a:lnTo>
                    <a:lnTo>
                      <a:pt x="101414" y="98293"/>
                    </a:lnTo>
                    <a:lnTo>
                      <a:pt x="101414" y="18501"/>
                    </a:lnTo>
                    <a:cubicBezTo>
                      <a:pt x="101414" y="14333"/>
                      <a:pt x="98037" y="10964"/>
                      <a:pt x="93876" y="10964"/>
                    </a:cubicBezTo>
                    <a:lnTo>
                      <a:pt x="10964" y="10964"/>
                    </a:lnTo>
                    <a:lnTo>
                      <a:pt x="10964" y="26039"/>
                    </a:lnTo>
                    <a:lnTo>
                      <a:pt x="86339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000" dirty="0"/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F3A440F-D1BE-4152-9952-18E87776F5CC}"/>
              </a:ext>
            </a:extLst>
          </p:cNvPr>
          <p:cNvGrpSpPr/>
          <p:nvPr/>
        </p:nvGrpSpPr>
        <p:grpSpPr>
          <a:xfrm>
            <a:off x="833904" y="4292600"/>
            <a:ext cx="3005138" cy="2519803"/>
            <a:chOff x="819203" y="4556771"/>
            <a:chExt cx="3005138" cy="1545645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F5BD0095-331C-4375-A9D5-2C13FCE29B56}"/>
                </a:ext>
              </a:extLst>
            </p:cNvPr>
            <p:cNvSpPr/>
            <p:nvPr/>
          </p:nvSpPr>
          <p:spPr bwMode="auto">
            <a:xfrm>
              <a:off x="819203" y="4556771"/>
              <a:ext cx="3005138" cy="1545645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rgbClr val="2B2D3A"/>
                </a:solidFill>
              </a:endParaRPr>
            </a:p>
          </p:txBody>
        </p:sp>
        <p:sp>
          <p:nvSpPr>
            <p:cNvPr id="53" name="Блок-схема: узел 52">
              <a:extLst>
                <a:ext uri="{FF2B5EF4-FFF2-40B4-BE49-F238E27FC236}">
                  <a16:creationId xmlns:a16="http://schemas.microsoft.com/office/drawing/2014/main" xmlns="" id="{68717C42-41EB-4638-BBC3-2C8153A87A63}"/>
                </a:ext>
              </a:extLst>
            </p:cNvPr>
            <p:cNvSpPr/>
            <p:nvPr/>
          </p:nvSpPr>
          <p:spPr>
            <a:xfrm>
              <a:off x="3132191" y="4751341"/>
              <a:ext cx="396875" cy="414949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6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205" name="Рисунок 204">
              <a:extLst>
                <a:ext uri="{FF2B5EF4-FFF2-40B4-BE49-F238E27FC236}">
                  <a16:creationId xmlns:a16="http://schemas.microsoft.com/office/drawing/2014/main" xmlns="" id="{2D9C3E87-AFDE-4C6A-980C-366F26423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527" y="4713438"/>
              <a:ext cx="514426" cy="482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C1DCBF6-4FAE-43BF-8F2B-7F8C6E94B037}"/>
              </a:ext>
            </a:extLst>
          </p:cNvPr>
          <p:cNvGrpSpPr/>
          <p:nvPr/>
        </p:nvGrpSpPr>
        <p:grpSpPr>
          <a:xfrm>
            <a:off x="806450" y="2558494"/>
            <a:ext cx="3005138" cy="1543611"/>
            <a:chOff x="806450" y="2558494"/>
            <a:chExt cx="3005138" cy="1543611"/>
          </a:xfrm>
          <a:solidFill>
            <a:srgbClr val="E8E8E4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720D892-7E1F-4F5A-831A-CA689659D1E7}"/>
                </a:ext>
              </a:extLst>
            </p:cNvPr>
            <p:cNvSpPr/>
            <p:nvPr/>
          </p:nvSpPr>
          <p:spPr bwMode="auto">
            <a:xfrm>
              <a:off x="806450" y="2558494"/>
              <a:ext cx="3005138" cy="1543611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rgbClr val="2B2D3A"/>
                </a:solidFill>
              </a:endParaRPr>
            </a:p>
          </p:txBody>
        </p:sp>
        <p:sp>
          <p:nvSpPr>
            <p:cNvPr id="58" name="Блок-схема: узел 57">
              <a:extLst>
                <a:ext uri="{FF2B5EF4-FFF2-40B4-BE49-F238E27FC236}">
                  <a16:creationId xmlns:a16="http://schemas.microsoft.com/office/drawing/2014/main" xmlns="" id="{E05C687C-1A9E-4E39-BC70-06EDB827F90B}"/>
                </a:ext>
              </a:extLst>
            </p:cNvPr>
            <p:cNvSpPr/>
            <p:nvPr/>
          </p:nvSpPr>
          <p:spPr>
            <a:xfrm>
              <a:off x="3119438" y="2751030"/>
              <a:ext cx="396875" cy="414949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6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A6DB15B0-1EC4-4721-9137-D457B2A1F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816" y="2726640"/>
              <a:ext cx="468081" cy="438265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23" name="Группа 77">
            <a:extLst>
              <a:ext uri="{FF2B5EF4-FFF2-40B4-BE49-F238E27FC236}">
                <a16:creationId xmlns:a16="http://schemas.microsoft.com/office/drawing/2014/main" xmlns="" id="{63E03578-F523-420A-AE17-2100E5FBA722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44450"/>
            <a:ext cx="6869672" cy="2229550"/>
            <a:chOff x="1335088" y="44091"/>
            <a:chExt cx="5880013" cy="2631512"/>
          </a:xfrm>
        </p:grpSpPr>
        <p:sp>
          <p:nvSpPr>
            <p:cNvPr id="5162" name="Title 4">
              <a:extLst>
                <a:ext uri="{FF2B5EF4-FFF2-40B4-BE49-F238E27FC236}">
                  <a16:creationId xmlns:a16="http://schemas.microsoft.com/office/drawing/2014/main" xmlns="" id="{F48F6716-19F0-4714-A6EC-A075C84C8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5088" y="1212104"/>
              <a:ext cx="5195887" cy="146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ru-RU" altLang="ru-RU" sz="2800" dirty="0">
                <a:latin typeface="Roboto Black" pitchFamily="2" charset="0"/>
                <a:cs typeface="Roboto Black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01CF5D8-0151-4A61-A9E4-D3B17564AF32}"/>
                </a:ext>
              </a:extLst>
            </p:cNvPr>
            <p:cNvSpPr txBox="1"/>
            <p:nvPr/>
          </p:nvSpPr>
          <p:spPr>
            <a:xfrm>
              <a:off x="1575614" y="640572"/>
              <a:ext cx="5639487" cy="1779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ПРОГРАММЫ НЕФИНАНСОВОЙ ПОДДЕРЖКИ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Региональный проект «Создание  благоприятных условий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для осуществления деятельности самозанятым</a:t>
              </a:r>
              <a:r>
                <a:rPr lang="ru-RU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»</a:t>
              </a:r>
              <a:endParaRPr lang="en-US" dirty="0">
                <a:solidFill>
                  <a:schemeClr val="tx1"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САМОЗАНЯТЫЕ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xmlns="" id="{66B8A467-461E-4731-8E39-D47C2F44E7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7537" y="44091"/>
              <a:ext cx="3995103" cy="622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0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</a:t>
              </a:r>
              <a:r>
                <a:rPr lang="ru-RU" sz="10000" b="1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021</a:t>
              </a:r>
              <a:endParaRPr lang="en-US" sz="10000" i="1" dirty="0">
                <a:solidFill>
                  <a:schemeClr val="tx1">
                    <a:alpha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5140" name="Title 4">
            <a:extLst>
              <a:ext uri="{FF2B5EF4-FFF2-40B4-BE49-F238E27FC236}">
                <a16:creationId xmlns:a16="http://schemas.microsoft.com/office/drawing/2014/main" xmlns="" id="{82C2204A-CC8F-4D48-889D-DC3D6323F8E1}"/>
              </a:ext>
            </a:extLst>
          </p:cNvPr>
          <p:cNvSpPr txBox="1">
            <a:spLocks/>
          </p:cNvSpPr>
          <p:nvPr/>
        </p:nvSpPr>
        <p:spPr bwMode="auto">
          <a:xfrm>
            <a:off x="888715" y="3850418"/>
            <a:ext cx="17684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400" dirty="0">
              <a:solidFill>
                <a:srgbClr val="2E6376"/>
              </a:solidFill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5145" name="Прямоугольник 5">
            <a:extLst>
              <a:ext uri="{FF2B5EF4-FFF2-40B4-BE49-F238E27FC236}">
                <a16:creationId xmlns:a16="http://schemas.microsoft.com/office/drawing/2014/main" xmlns="" id="{EFA8D968-DB6A-4956-9A37-13C028C5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4595134"/>
            <a:ext cx="2606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/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endParaRPr lang="ru-RU" altLang="ru-RU" sz="8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67972D6A-6D1E-4F5D-B185-7062724C0E58}"/>
              </a:ext>
            </a:extLst>
          </p:cNvPr>
          <p:cNvSpPr txBox="1">
            <a:spLocks/>
          </p:cNvSpPr>
          <p:nvPr/>
        </p:nvSpPr>
        <p:spPr bwMode="auto">
          <a:xfrm>
            <a:off x="5840738" y="2636426"/>
            <a:ext cx="2224535" cy="7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РЕКЛАМНЫЕ КАМПАНИИ </a:t>
            </a:r>
          </a:p>
        </p:txBody>
      </p:sp>
      <p:sp>
        <p:nvSpPr>
          <p:cNvPr id="5133" name="Прямоугольник 5">
            <a:extLst>
              <a:ext uri="{FF2B5EF4-FFF2-40B4-BE49-F238E27FC236}">
                <a16:creationId xmlns:a16="http://schemas.microsoft.com/office/drawing/2014/main" xmlns="" id="{E2118B74-471E-4F23-85A7-1E24858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414" y="3175455"/>
            <a:ext cx="2606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Старт с 18.11.2021, 30 мест</a:t>
            </a:r>
          </a:p>
        </p:txBody>
      </p:sp>
      <p:sp>
        <p:nvSpPr>
          <p:cNvPr id="5132" name="Title 4">
            <a:extLst>
              <a:ext uri="{FF2B5EF4-FFF2-40B4-BE49-F238E27FC236}">
                <a16:creationId xmlns:a16="http://schemas.microsoft.com/office/drawing/2014/main" xmlns="" id="{ADD94907-9F4E-41F0-81AE-DD4AB1CE41E7}"/>
              </a:ext>
            </a:extLst>
          </p:cNvPr>
          <p:cNvSpPr txBox="1">
            <a:spLocks/>
          </p:cNvSpPr>
          <p:nvPr/>
        </p:nvSpPr>
        <p:spPr bwMode="auto">
          <a:xfrm>
            <a:off x="945630" y="4913761"/>
            <a:ext cx="2049463" cy="5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БИЗНЕС - ПЛАНЫ </a:t>
            </a:r>
          </a:p>
        </p:txBody>
      </p:sp>
      <p:sp>
        <p:nvSpPr>
          <p:cNvPr id="5137" name="Прямоугольник 5">
            <a:extLst>
              <a:ext uri="{FF2B5EF4-FFF2-40B4-BE49-F238E27FC236}">
                <a16:creationId xmlns:a16="http://schemas.microsoft.com/office/drawing/2014/main" xmlns="" id="{CFA153A6-9C4A-40DD-9122-2A0168398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7" y="5148069"/>
            <a:ext cx="2606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Прием документов завершен.</a:t>
            </a:r>
          </a:p>
        </p:txBody>
      </p:sp>
      <p:sp>
        <p:nvSpPr>
          <p:cNvPr id="5157" name="Прямоугольник 5">
            <a:extLst>
              <a:ext uri="{FF2B5EF4-FFF2-40B4-BE49-F238E27FC236}">
                <a16:creationId xmlns:a16="http://schemas.microsoft.com/office/drawing/2014/main" xmlns="" id="{434C5EAF-B724-49E8-A4CC-212D75D86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800" y="764918"/>
            <a:ext cx="19082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1"/>
                </a:solidFill>
                <a:latin typeface="Roboto Black" pitchFamily="2" charset="0"/>
                <a:cs typeface="Roboto Black" pitchFamily="2" charset="0"/>
              </a:rPr>
              <a:t>3, млн у.</a:t>
            </a:r>
            <a:br>
              <a:rPr lang="ru-RU" altLang="ru-RU" dirty="0">
                <a:solidFill>
                  <a:schemeClr val="bg1"/>
                </a:solidFill>
                <a:latin typeface="Roboto Black" pitchFamily="2" charset="0"/>
                <a:cs typeface="Roboto Black" pitchFamily="2" charset="0"/>
              </a:rPr>
            </a:br>
            <a:r>
              <a:rPr lang="ru-RU" altLang="ru-RU" sz="1200" dirty="0">
                <a:solidFill>
                  <a:schemeClr val="bg1"/>
                </a:solidFill>
                <a:latin typeface="Roboto" pitchFamily="2" charset="0"/>
                <a:cs typeface="Roboto" pitchFamily="2" charset="0"/>
              </a:rPr>
              <a:t>Итого бюджет</a:t>
            </a:r>
          </a:p>
        </p:txBody>
      </p:sp>
      <p:sp>
        <p:nvSpPr>
          <p:cNvPr id="70" name="Title 4">
            <a:extLst>
              <a:ext uri="{FF2B5EF4-FFF2-40B4-BE49-F238E27FC236}">
                <a16:creationId xmlns:a16="http://schemas.microsoft.com/office/drawing/2014/main" xmlns="" id="{BA195A88-7615-4FD3-96A8-D8AFC317E271}"/>
              </a:ext>
            </a:extLst>
          </p:cNvPr>
          <p:cNvSpPr txBox="1">
            <a:spLocks/>
          </p:cNvSpPr>
          <p:nvPr/>
        </p:nvSpPr>
        <p:spPr bwMode="auto">
          <a:xfrm>
            <a:off x="5940378" y="4595134"/>
            <a:ext cx="2050321" cy="53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ОБУЧАЮЩИЕ ПРОГРАММЫ</a:t>
            </a:r>
          </a:p>
        </p:txBody>
      </p:sp>
      <p:sp>
        <p:nvSpPr>
          <p:cNvPr id="74" name="Прямоугольник 5">
            <a:extLst>
              <a:ext uri="{FF2B5EF4-FFF2-40B4-BE49-F238E27FC236}">
                <a16:creationId xmlns:a16="http://schemas.microsoft.com/office/drawing/2014/main" xmlns="" id="{4152CA29-CC3D-4755-A2B0-56BAA213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377" y="5600540"/>
            <a:ext cx="28823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Программа наставничества «Делай бизнес», Регистрация открыта</a:t>
            </a:r>
          </a:p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«Азбука предпринимательства» СТАРТ с  17.11.</a:t>
            </a:r>
          </a:p>
        </p:txBody>
      </p:sp>
      <p:sp>
        <p:nvSpPr>
          <p:cNvPr id="5151" name="Title 4">
            <a:extLst>
              <a:ext uri="{FF2B5EF4-FFF2-40B4-BE49-F238E27FC236}">
                <a16:creationId xmlns:a16="http://schemas.microsoft.com/office/drawing/2014/main" xmlns="" id="{34967356-4AD9-4DC1-AF8D-16882BB83013}"/>
              </a:ext>
            </a:extLst>
          </p:cNvPr>
          <p:cNvSpPr txBox="1">
            <a:spLocks/>
          </p:cNvSpPr>
          <p:nvPr/>
        </p:nvSpPr>
        <p:spPr bwMode="auto">
          <a:xfrm>
            <a:off x="888715" y="2752305"/>
            <a:ext cx="2255716" cy="10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КОНСУЛЬТАЦИИ ПРОФИЛЬНЫХ ЭКСПЕРОВ</a:t>
            </a:r>
          </a:p>
        </p:txBody>
      </p:sp>
      <p:sp>
        <p:nvSpPr>
          <p:cNvPr id="60" name="Прямоугольник 5">
            <a:extLst>
              <a:ext uri="{FF2B5EF4-FFF2-40B4-BE49-F238E27FC236}">
                <a16:creationId xmlns:a16="http://schemas.microsoft.com/office/drawing/2014/main" xmlns="" id="{31BBC0C2-FF47-4B86-9379-780C9ECD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741" y="3131376"/>
            <a:ext cx="2606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ДЕЙСТВУЕТ (более 100  мест)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C9F115E-ADF1-4EBF-A381-A8EB96F27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 flipH="1">
            <a:off x="9359383" y="-98701"/>
            <a:ext cx="2624572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0EE15D8F-DE67-4A67-8BCF-6DA5578CDF97}"/>
              </a:ext>
            </a:extLst>
          </p:cNvPr>
          <p:cNvGrpSpPr/>
          <p:nvPr/>
        </p:nvGrpSpPr>
        <p:grpSpPr>
          <a:xfrm>
            <a:off x="4664932" y="4829006"/>
            <a:ext cx="3005138" cy="1543611"/>
            <a:chOff x="4610325" y="4595134"/>
            <a:chExt cx="3005138" cy="1543611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39EB8631-9042-4B24-B3B2-ABAFFBA792C4}"/>
                </a:ext>
              </a:extLst>
            </p:cNvPr>
            <p:cNvSpPr/>
            <p:nvPr/>
          </p:nvSpPr>
          <p:spPr bwMode="auto">
            <a:xfrm>
              <a:off x="4610325" y="4595134"/>
              <a:ext cx="3005138" cy="1543611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rgbClr val="2B2D3A"/>
                </a:solidFill>
              </a:endParaRPr>
            </a:p>
          </p:txBody>
        </p:sp>
        <p:sp>
          <p:nvSpPr>
            <p:cNvPr id="62" name="Блок-схема: узел 61">
              <a:extLst>
                <a:ext uri="{FF2B5EF4-FFF2-40B4-BE49-F238E27FC236}">
                  <a16:creationId xmlns:a16="http://schemas.microsoft.com/office/drawing/2014/main" xmlns="" id="{619559C3-42FE-4334-A5DC-38DEBD30B915}"/>
                </a:ext>
              </a:extLst>
            </p:cNvPr>
            <p:cNvSpPr/>
            <p:nvPr/>
          </p:nvSpPr>
          <p:spPr>
            <a:xfrm>
              <a:off x="6923313" y="4787670"/>
              <a:ext cx="396875" cy="414949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40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D3BE4067-80F7-4553-B4CE-339D58BF2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750" y="4817568"/>
              <a:ext cx="432182" cy="4297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1CD13F72-9DDC-402C-842D-5648527F9E91}"/>
              </a:ext>
            </a:extLst>
          </p:cNvPr>
          <p:cNvGrpSpPr/>
          <p:nvPr/>
        </p:nvGrpSpPr>
        <p:grpSpPr>
          <a:xfrm>
            <a:off x="4610325" y="2577475"/>
            <a:ext cx="3005138" cy="1543611"/>
            <a:chOff x="4610325" y="2577475"/>
            <a:chExt cx="3005138" cy="1543611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xmlns="" id="{A5F76D6B-D0B7-4F9F-B0B4-8D310763EF47}"/>
                </a:ext>
              </a:extLst>
            </p:cNvPr>
            <p:cNvGrpSpPr/>
            <p:nvPr/>
          </p:nvGrpSpPr>
          <p:grpSpPr>
            <a:xfrm>
              <a:off x="4610325" y="2577475"/>
              <a:ext cx="3005138" cy="1543611"/>
              <a:chOff x="4610325" y="2577475"/>
              <a:chExt cx="3005138" cy="1543611"/>
            </a:xfrm>
          </p:grpSpPr>
          <p:sp>
            <p:nvSpPr>
              <p:cNvPr id="86" name="Прямоугольник 85">
                <a:extLst>
                  <a:ext uri="{FF2B5EF4-FFF2-40B4-BE49-F238E27FC236}">
                    <a16:creationId xmlns:a16="http://schemas.microsoft.com/office/drawing/2014/main" xmlns="" id="{49908023-7F9C-4CF4-95B0-4A5BCF4B056B}"/>
                  </a:ext>
                </a:extLst>
              </p:cNvPr>
              <p:cNvSpPr/>
              <p:nvPr/>
            </p:nvSpPr>
            <p:spPr bwMode="auto">
              <a:xfrm>
                <a:off x="4610325" y="2577475"/>
                <a:ext cx="3005138" cy="1543611"/>
              </a:xfrm>
              <a:prstGeom prst="rect">
                <a:avLst/>
              </a:prstGeom>
              <a:solidFill>
                <a:srgbClr val="E8E8E4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dirty="0">
                  <a:solidFill>
                    <a:srgbClr val="2B2D3A"/>
                  </a:solidFill>
                </a:endParaRPr>
              </a:p>
            </p:txBody>
          </p:sp>
          <p:sp>
            <p:nvSpPr>
              <p:cNvPr id="87" name="Блок-схема: узел 86">
                <a:extLst>
                  <a:ext uri="{FF2B5EF4-FFF2-40B4-BE49-F238E27FC236}">
                    <a16:creationId xmlns:a16="http://schemas.microsoft.com/office/drawing/2014/main" xmlns="" id="{D6A3FABA-74D7-4782-B99F-197ECE0E246D}"/>
                  </a:ext>
                </a:extLst>
              </p:cNvPr>
              <p:cNvSpPr/>
              <p:nvPr/>
            </p:nvSpPr>
            <p:spPr>
              <a:xfrm>
                <a:off x="6923313" y="2770011"/>
                <a:ext cx="396875" cy="414949"/>
              </a:xfrm>
              <a:prstGeom prst="flowChartConnector">
                <a:avLst/>
              </a:prstGeom>
              <a:solidFill>
                <a:srgbClr val="FDF7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4000" dirty="0">
                  <a:solidFill>
                    <a:schemeClr val="tx1"/>
                  </a:solidFill>
                  <a:latin typeface="Playfair Display" charset="0"/>
                  <a:ea typeface="Playfair Display" charset="0"/>
                  <a:cs typeface="Playfair Display" charset="0"/>
                </a:endParaRP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47633A2C-2008-4C1B-B8E1-FB5408A8350C}"/>
                </a:ext>
              </a:extLst>
            </p:cNvPr>
            <p:cNvGrpSpPr/>
            <p:nvPr/>
          </p:nvGrpSpPr>
          <p:grpSpPr>
            <a:xfrm>
              <a:off x="6921849" y="2751030"/>
              <a:ext cx="454083" cy="403351"/>
              <a:chOff x="4628535" y="1900783"/>
              <a:chExt cx="454083" cy="488679"/>
            </a:xfrm>
            <a:solidFill>
              <a:srgbClr val="135A7F"/>
            </a:solidFill>
          </p:grpSpPr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xmlns="" id="{D2AC4544-92F0-41D6-889F-241944BBA772}"/>
                  </a:ext>
                </a:extLst>
              </p:cNvPr>
              <p:cNvSpPr/>
              <p:nvPr/>
            </p:nvSpPr>
            <p:spPr>
              <a:xfrm>
                <a:off x="4628535" y="1900783"/>
                <a:ext cx="167656" cy="232404"/>
              </a:xfrm>
              <a:custGeom>
                <a:avLst/>
                <a:gdLst>
                  <a:gd name="connsiteX0" fmla="*/ 176791 w 195975"/>
                  <a:gd name="connsiteY0" fmla="*/ 214476 h 226125"/>
                  <a:gd name="connsiteX1" fmla="*/ 176791 w 195975"/>
                  <a:gd name="connsiteY1" fmla="*/ 184326 h 226125"/>
                  <a:gd name="connsiteX2" fmla="*/ 150093 w 195975"/>
                  <a:gd name="connsiteY2" fmla="*/ 138506 h 226125"/>
                  <a:gd name="connsiteX3" fmla="*/ 190600 w 195975"/>
                  <a:gd name="connsiteY3" fmla="*/ 113127 h 226125"/>
                  <a:gd name="connsiteX4" fmla="*/ 190976 w 195975"/>
                  <a:gd name="connsiteY4" fmla="*/ 105393 h 226125"/>
                  <a:gd name="connsiteX5" fmla="*/ 184328 w 195975"/>
                  <a:gd name="connsiteY5" fmla="*/ 101414 h 226125"/>
                  <a:gd name="connsiteX6" fmla="*/ 161716 w 195975"/>
                  <a:gd name="connsiteY6" fmla="*/ 78801 h 226125"/>
                  <a:gd name="connsiteX7" fmla="*/ 161716 w 195975"/>
                  <a:gd name="connsiteY7" fmla="*/ 71264 h 226125"/>
                  <a:gd name="connsiteX8" fmla="*/ 101416 w 195975"/>
                  <a:gd name="connsiteY8" fmla="*/ 10964 h 226125"/>
                  <a:gd name="connsiteX9" fmla="*/ 41116 w 195975"/>
                  <a:gd name="connsiteY9" fmla="*/ 71264 h 226125"/>
                  <a:gd name="connsiteX10" fmla="*/ 41116 w 195975"/>
                  <a:gd name="connsiteY10" fmla="*/ 78801 h 226125"/>
                  <a:gd name="connsiteX11" fmla="*/ 18503 w 195975"/>
                  <a:gd name="connsiteY11" fmla="*/ 101414 h 226125"/>
                  <a:gd name="connsiteX12" fmla="*/ 11855 w 195975"/>
                  <a:gd name="connsiteY12" fmla="*/ 105393 h 226125"/>
                  <a:gd name="connsiteX13" fmla="*/ 12232 w 195975"/>
                  <a:gd name="connsiteY13" fmla="*/ 113127 h 226125"/>
                  <a:gd name="connsiteX14" fmla="*/ 52739 w 195975"/>
                  <a:gd name="connsiteY14" fmla="*/ 138506 h 226125"/>
                  <a:gd name="connsiteX15" fmla="*/ 26041 w 195975"/>
                  <a:gd name="connsiteY15" fmla="*/ 184326 h 226125"/>
                  <a:gd name="connsiteX16" fmla="*/ 26041 w 195975"/>
                  <a:gd name="connsiteY16" fmla="*/ 214476 h 226125"/>
                  <a:gd name="connsiteX17" fmla="*/ 33578 w 195975"/>
                  <a:gd name="connsiteY17" fmla="*/ 222014 h 226125"/>
                  <a:gd name="connsiteX18" fmla="*/ 169253 w 195975"/>
                  <a:gd name="connsiteY18" fmla="*/ 222014 h 226125"/>
                  <a:gd name="connsiteX19" fmla="*/ 176791 w 195975"/>
                  <a:gd name="connsiteY19" fmla="*/ 214476 h 226125"/>
                  <a:gd name="connsiteX20" fmla="*/ 131566 w 195975"/>
                  <a:gd name="connsiteY20" fmla="*/ 101414 h 226125"/>
                  <a:gd name="connsiteX21" fmla="*/ 101416 w 195975"/>
                  <a:gd name="connsiteY21" fmla="*/ 131564 h 226125"/>
                  <a:gd name="connsiteX22" fmla="*/ 71266 w 195975"/>
                  <a:gd name="connsiteY22" fmla="*/ 101414 h 226125"/>
                  <a:gd name="connsiteX23" fmla="*/ 71266 w 195975"/>
                  <a:gd name="connsiteY23" fmla="*/ 86339 h 226125"/>
                  <a:gd name="connsiteX24" fmla="*/ 101416 w 195975"/>
                  <a:gd name="connsiteY24" fmla="*/ 71241 h 226125"/>
                  <a:gd name="connsiteX25" fmla="*/ 131566 w 195975"/>
                  <a:gd name="connsiteY25" fmla="*/ 86339 h 226125"/>
                  <a:gd name="connsiteX26" fmla="*/ 78803 w 195975"/>
                  <a:gd name="connsiteY26" fmla="*/ 146639 h 226125"/>
                  <a:gd name="connsiteX27" fmla="*/ 101416 w 195975"/>
                  <a:gd name="connsiteY27" fmla="*/ 146639 h 226125"/>
                  <a:gd name="connsiteX28" fmla="*/ 124028 w 195975"/>
                  <a:gd name="connsiteY28" fmla="*/ 146639 h 226125"/>
                  <a:gd name="connsiteX29" fmla="*/ 115669 w 195975"/>
                  <a:gd name="connsiteY29" fmla="*/ 157779 h 226125"/>
                  <a:gd name="connsiteX30" fmla="*/ 106737 w 195975"/>
                  <a:gd name="connsiteY30" fmla="*/ 148847 h 226125"/>
                  <a:gd name="connsiteX31" fmla="*/ 101416 w 195975"/>
                  <a:gd name="connsiteY31" fmla="*/ 146639 h 226125"/>
                  <a:gd name="connsiteX32" fmla="*/ 96087 w 195975"/>
                  <a:gd name="connsiteY32" fmla="*/ 148847 h 226125"/>
                  <a:gd name="connsiteX33" fmla="*/ 87155 w 195975"/>
                  <a:gd name="connsiteY33" fmla="*/ 157779 h 226125"/>
                  <a:gd name="connsiteX34" fmla="*/ 56191 w 195975"/>
                  <a:gd name="connsiteY34" fmla="*/ 78801 h 226125"/>
                  <a:gd name="connsiteX35" fmla="*/ 56191 w 195975"/>
                  <a:gd name="connsiteY35" fmla="*/ 71264 h 226125"/>
                  <a:gd name="connsiteX36" fmla="*/ 101416 w 195975"/>
                  <a:gd name="connsiteY36" fmla="*/ 26039 h 226125"/>
                  <a:gd name="connsiteX37" fmla="*/ 146641 w 195975"/>
                  <a:gd name="connsiteY37" fmla="*/ 71264 h 226125"/>
                  <a:gd name="connsiteX38" fmla="*/ 146641 w 195975"/>
                  <a:gd name="connsiteY38" fmla="*/ 78801 h 226125"/>
                  <a:gd name="connsiteX39" fmla="*/ 170120 w 195975"/>
                  <a:gd name="connsiteY39" fmla="*/ 113707 h 226125"/>
                  <a:gd name="connsiteX40" fmla="*/ 142081 w 195975"/>
                  <a:gd name="connsiteY40" fmla="*/ 124026 h 226125"/>
                  <a:gd name="connsiteX41" fmla="*/ 140528 w 195975"/>
                  <a:gd name="connsiteY41" fmla="*/ 124026 h 226125"/>
                  <a:gd name="connsiteX42" fmla="*/ 146641 w 195975"/>
                  <a:gd name="connsiteY42" fmla="*/ 101414 h 226125"/>
                  <a:gd name="connsiteX43" fmla="*/ 146641 w 195975"/>
                  <a:gd name="connsiteY43" fmla="*/ 78801 h 226125"/>
                  <a:gd name="connsiteX44" fmla="*/ 139103 w 195975"/>
                  <a:gd name="connsiteY44" fmla="*/ 71264 h 226125"/>
                  <a:gd name="connsiteX45" fmla="*/ 131566 w 195975"/>
                  <a:gd name="connsiteY45" fmla="*/ 71264 h 226125"/>
                  <a:gd name="connsiteX46" fmla="*/ 108953 w 195975"/>
                  <a:gd name="connsiteY46" fmla="*/ 48651 h 226125"/>
                  <a:gd name="connsiteX47" fmla="*/ 101416 w 195975"/>
                  <a:gd name="connsiteY47" fmla="*/ 41114 h 226125"/>
                  <a:gd name="connsiteX48" fmla="*/ 93878 w 195975"/>
                  <a:gd name="connsiteY48" fmla="*/ 48651 h 226125"/>
                  <a:gd name="connsiteX49" fmla="*/ 71266 w 195975"/>
                  <a:gd name="connsiteY49" fmla="*/ 71264 h 226125"/>
                  <a:gd name="connsiteX50" fmla="*/ 63728 w 195975"/>
                  <a:gd name="connsiteY50" fmla="*/ 71264 h 226125"/>
                  <a:gd name="connsiteX51" fmla="*/ 56191 w 195975"/>
                  <a:gd name="connsiteY51" fmla="*/ 78801 h 226125"/>
                  <a:gd name="connsiteX52" fmla="*/ 56191 w 195975"/>
                  <a:gd name="connsiteY52" fmla="*/ 101414 h 226125"/>
                  <a:gd name="connsiteX53" fmla="*/ 62311 w 195975"/>
                  <a:gd name="connsiteY53" fmla="*/ 124026 h 226125"/>
                  <a:gd name="connsiteX54" fmla="*/ 60751 w 195975"/>
                  <a:gd name="connsiteY54" fmla="*/ 124026 h 226125"/>
                  <a:gd name="connsiteX55" fmla="*/ 32704 w 195975"/>
                  <a:gd name="connsiteY55" fmla="*/ 113707 h 226125"/>
                  <a:gd name="connsiteX56" fmla="*/ 56191 w 195975"/>
                  <a:gd name="connsiteY56" fmla="*/ 78801 h 226125"/>
                  <a:gd name="connsiteX57" fmla="*/ 161716 w 195975"/>
                  <a:gd name="connsiteY57" fmla="*/ 206939 h 226125"/>
                  <a:gd name="connsiteX58" fmla="*/ 146641 w 195975"/>
                  <a:gd name="connsiteY58" fmla="*/ 206939 h 226125"/>
                  <a:gd name="connsiteX59" fmla="*/ 146641 w 195975"/>
                  <a:gd name="connsiteY59" fmla="*/ 176789 h 226125"/>
                  <a:gd name="connsiteX60" fmla="*/ 131566 w 195975"/>
                  <a:gd name="connsiteY60" fmla="*/ 176789 h 226125"/>
                  <a:gd name="connsiteX61" fmla="*/ 131566 w 195975"/>
                  <a:gd name="connsiteY61" fmla="*/ 206939 h 226125"/>
                  <a:gd name="connsiteX62" fmla="*/ 71266 w 195975"/>
                  <a:gd name="connsiteY62" fmla="*/ 206939 h 226125"/>
                  <a:gd name="connsiteX63" fmla="*/ 71266 w 195975"/>
                  <a:gd name="connsiteY63" fmla="*/ 176789 h 226125"/>
                  <a:gd name="connsiteX64" fmla="*/ 56191 w 195975"/>
                  <a:gd name="connsiteY64" fmla="*/ 176789 h 226125"/>
                  <a:gd name="connsiteX65" fmla="*/ 56191 w 195975"/>
                  <a:gd name="connsiteY65" fmla="*/ 206939 h 226125"/>
                  <a:gd name="connsiteX66" fmla="*/ 41116 w 195975"/>
                  <a:gd name="connsiteY66" fmla="*/ 206939 h 226125"/>
                  <a:gd name="connsiteX67" fmla="*/ 41116 w 195975"/>
                  <a:gd name="connsiteY67" fmla="*/ 184326 h 226125"/>
                  <a:gd name="connsiteX68" fmla="*/ 62756 w 195975"/>
                  <a:gd name="connsiteY68" fmla="*/ 150362 h 226125"/>
                  <a:gd name="connsiteX69" fmla="*/ 80311 w 195975"/>
                  <a:gd name="connsiteY69" fmla="*/ 173774 h 226125"/>
                  <a:gd name="connsiteX70" fmla="*/ 85806 w 195975"/>
                  <a:gd name="connsiteY70" fmla="*/ 176766 h 226125"/>
                  <a:gd name="connsiteX71" fmla="*/ 91670 w 195975"/>
                  <a:gd name="connsiteY71" fmla="*/ 174580 h 226125"/>
                  <a:gd name="connsiteX72" fmla="*/ 101416 w 195975"/>
                  <a:gd name="connsiteY72" fmla="*/ 164834 h 226125"/>
                  <a:gd name="connsiteX73" fmla="*/ 111162 w 195975"/>
                  <a:gd name="connsiteY73" fmla="*/ 174580 h 226125"/>
                  <a:gd name="connsiteX74" fmla="*/ 116491 w 195975"/>
                  <a:gd name="connsiteY74" fmla="*/ 176789 h 226125"/>
                  <a:gd name="connsiteX75" fmla="*/ 117026 w 195975"/>
                  <a:gd name="connsiteY75" fmla="*/ 176766 h 226125"/>
                  <a:gd name="connsiteX76" fmla="*/ 122521 w 195975"/>
                  <a:gd name="connsiteY76" fmla="*/ 173774 h 226125"/>
                  <a:gd name="connsiteX77" fmla="*/ 140076 w 195975"/>
                  <a:gd name="connsiteY77" fmla="*/ 150362 h 226125"/>
                  <a:gd name="connsiteX78" fmla="*/ 161716 w 195975"/>
                  <a:gd name="connsiteY78" fmla="*/ 184326 h 22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95975" h="226125">
                    <a:moveTo>
                      <a:pt x="176791" y="214476"/>
                    </a:moveTo>
                    <a:lnTo>
                      <a:pt x="176791" y="184326"/>
                    </a:lnTo>
                    <a:cubicBezTo>
                      <a:pt x="176791" y="164714"/>
                      <a:pt x="166012" y="147603"/>
                      <a:pt x="150093" y="138506"/>
                    </a:cubicBezTo>
                    <a:cubicBezTo>
                      <a:pt x="166495" y="136244"/>
                      <a:pt x="181261" y="127139"/>
                      <a:pt x="190600" y="113127"/>
                    </a:cubicBezTo>
                    <a:cubicBezTo>
                      <a:pt x="192145" y="110813"/>
                      <a:pt x="192288" y="107843"/>
                      <a:pt x="190976" y="105393"/>
                    </a:cubicBezTo>
                    <a:cubicBezTo>
                      <a:pt x="189665" y="102944"/>
                      <a:pt x="187110" y="101414"/>
                      <a:pt x="184328" y="101414"/>
                    </a:cubicBezTo>
                    <a:cubicBezTo>
                      <a:pt x="171861" y="101414"/>
                      <a:pt x="161716" y="91268"/>
                      <a:pt x="161716" y="78801"/>
                    </a:cubicBezTo>
                    <a:lnTo>
                      <a:pt x="161716" y="71264"/>
                    </a:lnTo>
                    <a:cubicBezTo>
                      <a:pt x="161716" y="38016"/>
                      <a:pt x="134664" y="10964"/>
                      <a:pt x="101416" y="10964"/>
                    </a:cubicBezTo>
                    <a:cubicBezTo>
                      <a:pt x="68168" y="10964"/>
                      <a:pt x="41116" y="38016"/>
                      <a:pt x="41116" y="71264"/>
                    </a:cubicBezTo>
                    <a:lnTo>
                      <a:pt x="41116" y="78801"/>
                    </a:lnTo>
                    <a:cubicBezTo>
                      <a:pt x="41116" y="91268"/>
                      <a:pt x="30970" y="101414"/>
                      <a:pt x="18503" y="101414"/>
                    </a:cubicBezTo>
                    <a:cubicBezTo>
                      <a:pt x="15722" y="101414"/>
                      <a:pt x="13167" y="102944"/>
                      <a:pt x="11855" y="105393"/>
                    </a:cubicBezTo>
                    <a:cubicBezTo>
                      <a:pt x="10544" y="107843"/>
                      <a:pt x="10687" y="110820"/>
                      <a:pt x="12232" y="113127"/>
                    </a:cubicBezTo>
                    <a:cubicBezTo>
                      <a:pt x="21571" y="127132"/>
                      <a:pt x="36337" y="136237"/>
                      <a:pt x="52739" y="138506"/>
                    </a:cubicBezTo>
                    <a:cubicBezTo>
                      <a:pt x="36820" y="147603"/>
                      <a:pt x="26041" y="164714"/>
                      <a:pt x="26041" y="184326"/>
                    </a:cubicBezTo>
                    <a:lnTo>
                      <a:pt x="26041" y="214476"/>
                    </a:lnTo>
                    <a:cubicBezTo>
                      <a:pt x="26041" y="218644"/>
                      <a:pt x="29418" y="222014"/>
                      <a:pt x="33578" y="222014"/>
                    </a:cubicBezTo>
                    <a:lnTo>
                      <a:pt x="169253" y="222014"/>
                    </a:lnTo>
                    <a:cubicBezTo>
                      <a:pt x="173414" y="222014"/>
                      <a:pt x="176791" y="218644"/>
                      <a:pt x="176791" y="214476"/>
                    </a:cubicBezTo>
                    <a:close/>
                    <a:moveTo>
                      <a:pt x="131566" y="101414"/>
                    </a:moveTo>
                    <a:cubicBezTo>
                      <a:pt x="131566" y="118041"/>
                      <a:pt x="118044" y="131564"/>
                      <a:pt x="101416" y="131564"/>
                    </a:cubicBezTo>
                    <a:cubicBezTo>
                      <a:pt x="84788" y="131564"/>
                      <a:pt x="71266" y="118041"/>
                      <a:pt x="71266" y="101414"/>
                    </a:cubicBezTo>
                    <a:lnTo>
                      <a:pt x="71266" y="86339"/>
                    </a:lnTo>
                    <a:cubicBezTo>
                      <a:pt x="83582" y="86339"/>
                      <a:pt x="94534" y="80399"/>
                      <a:pt x="101416" y="71241"/>
                    </a:cubicBezTo>
                    <a:cubicBezTo>
                      <a:pt x="108298" y="80399"/>
                      <a:pt x="119250" y="86339"/>
                      <a:pt x="131566" y="86339"/>
                    </a:cubicBezTo>
                    <a:close/>
                    <a:moveTo>
                      <a:pt x="78803" y="146639"/>
                    </a:moveTo>
                    <a:lnTo>
                      <a:pt x="101416" y="146639"/>
                    </a:lnTo>
                    <a:lnTo>
                      <a:pt x="124028" y="146639"/>
                    </a:lnTo>
                    <a:lnTo>
                      <a:pt x="115669" y="157779"/>
                    </a:lnTo>
                    <a:lnTo>
                      <a:pt x="106737" y="148847"/>
                    </a:lnTo>
                    <a:cubicBezTo>
                      <a:pt x="105275" y="147377"/>
                      <a:pt x="103345" y="146639"/>
                      <a:pt x="101416" y="146639"/>
                    </a:cubicBezTo>
                    <a:cubicBezTo>
                      <a:pt x="99486" y="146639"/>
                      <a:pt x="97557" y="147377"/>
                      <a:pt x="96087" y="148847"/>
                    </a:cubicBezTo>
                    <a:lnTo>
                      <a:pt x="87155" y="157779"/>
                    </a:lnTo>
                    <a:close/>
                    <a:moveTo>
                      <a:pt x="56191" y="78801"/>
                    </a:moveTo>
                    <a:lnTo>
                      <a:pt x="56191" y="71264"/>
                    </a:lnTo>
                    <a:cubicBezTo>
                      <a:pt x="56191" y="46322"/>
                      <a:pt x="76474" y="26039"/>
                      <a:pt x="101416" y="26039"/>
                    </a:cubicBezTo>
                    <a:cubicBezTo>
                      <a:pt x="126357" y="26039"/>
                      <a:pt x="146641" y="46322"/>
                      <a:pt x="146641" y="71264"/>
                    </a:cubicBezTo>
                    <a:lnTo>
                      <a:pt x="146641" y="78801"/>
                    </a:lnTo>
                    <a:cubicBezTo>
                      <a:pt x="146641" y="94562"/>
                      <a:pt x="156364" y="108092"/>
                      <a:pt x="170120" y="113707"/>
                    </a:cubicBezTo>
                    <a:cubicBezTo>
                      <a:pt x="162402" y="120295"/>
                      <a:pt x="152505" y="124026"/>
                      <a:pt x="142081" y="124026"/>
                    </a:cubicBezTo>
                    <a:lnTo>
                      <a:pt x="140528" y="124026"/>
                    </a:lnTo>
                    <a:cubicBezTo>
                      <a:pt x="144387" y="117363"/>
                      <a:pt x="146641" y="109652"/>
                      <a:pt x="146641" y="101414"/>
                    </a:cubicBezTo>
                    <a:lnTo>
                      <a:pt x="146641" y="78801"/>
                    </a:lnTo>
                    <a:cubicBezTo>
                      <a:pt x="146641" y="74633"/>
                      <a:pt x="143264" y="71264"/>
                      <a:pt x="139103" y="71264"/>
                    </a:cubicBezTo>
                    <a:lnTo>
                      <a:pt x="131566" y="71264"/>
                    </a:lnTo>
                    <a:cubicBezTo>
                      <a:pt x="119099" y="71264"/>
                      <a:pt x="108953" y="61118"/>
                      <a:pt x="108953" y="48651"/>
                    </a:cubicBezTo>
                    <a:cubicBezTo>
                      <a:pt x="108953" y="44483"/>
                      <a:pt x="105577" y="41114"/>
                      <a:pt x="101416" y="41114"/>
                    </a:cubicBezTo>
                    <a:cubicBezTo>
                      <a:pt x="97255" y="41114"/>
                      <a:pt x="93878" y="44483"/>
                      <a:pt x="93878" y="48651"/>
                    </a:cubicBezTo>
                    <a:cubicBezTo>
                      <a:pt x="93878" y="61118"/>
                      <a:pt x="83733" y="71264"/>
                      <a:pt x="71266" y="71264"/>
                    </a:cubicBezTo>
                    <a:lnTo>
                      <a:pt x="63728" y="71264"/>
                    </a:lnTo>
                    <a:cubicBezTo>
                      <a:pt x="59568" y="71264"/>
                      <a:pt x="56191" y="74633"/>
                      <a:pt x="56191" y="78801"/>
                    </a:cubicBezTo>
                    <a:lnTo>
                      <a:pt x="56191" y="101414"/>
                    </a:lnTo>
                    <a:cubicBezTo>
                      <a:pt x="56191" y="109652"/>
                      <a:pt x="58445" y="117363"/>
                      <a:pt x="62311" y="124026"/>
                    </a:cubicBezTo>
                    <a:lnTo>
                      <a:pt x="60751" y="124026"/>
                    </a:lnTo>
                    <a:cubicBezTo>
                      <a:pt x="50319" y="124026"/>
                      <a:pt x="40430" y="120295"/>
                      <a:pt x="32704" y="113707"/>
                    </a:cubicBezTo>
                    <a:cubicBezTo>
                      <a:pt x="46468" y="108092"/>
                      <a:pt x="56191" y="94562"/>
                      <a:pt x="56191" y="78801"/>
                    </a:cubicBezTo>
                    <a:close/>
                    <a:moveTo>
                      <a:pt x="161716" y="206939"/>
                    </a:moveTo>
                    <a:lnTo>
                      <a:pt x="146641" y="206939"/>
                    </a:lnTo>
                    <a:lnTo>
                      <a:pt x="146641" y="176789"/>
                    </a:lnTo>
                    <a:lnTo>
                      <a:pt x="131566" y="176789"/>
                    </a:lnTo>
                    <a:lnTo>
                      <a:pt x="131566" y="206939"/>
                    </a:lnTo>
                    <a:lnTo>
                      <a:pt x="71266" y="206939"/>
                    </a:lnTo>
                    <a:lnTo>
                      <a:pt x="71266" y="176789"/>
                    </a:lnTo>
                    <a:lnTo>
                      <a:pt x="56191" y="176789"/>
                    </a:lnTo>
                    <a:lnTo>
                      <a:pt x="56191" y="206939"/>
                    </a:lnTo>
                    <a:lnTo>
                      <a:pt x="41116" y="206939"/>
                    </a:lnTo>
                    <a:lnTo>
                      <a:pt x="41116" y="184326"/>
                    </a:lnTo>
                    <a:cubicBezTo>
                      <a:pt x="41116" y="169304"/>
                      <a:pt x="50010" y="156415"/>
                      <a:pt x="62756" y="150362"/>
                    </a:cubicBezTo>
                    <a:lnTo>
                      <a:pt x="80311" y="173774"/>
                    </a:lnTo>
                    <a:cubicBezTo>
                      <a:pt x="81622" y="175522"/>
                      <a:pt x="83627" y="176615"/>
                      <a:pt x="85806" y="176766"/>
                    </a:cubicBezTo>
                    <a:cubicBezTo>
                      <a:pt x="87984" y="176962"/>
                      <a:pt x="90125" y="176125"/>
                      <a:pt x="91670" y="174580"/>
                    </a:cubicBezTo>
                    <a:lnTo>
                      <a:pt x="101416" y="164834"/>
                    </a:lnTo>
                    <a:lnTo>
                      <a:pt x="111162" y="174580"/>
                    </a:lnTo>
                    <a:cubicBezTo>
                      <a:pt x="112579" y="176005"/>
                      <a:pt x="114501" y="176789"/>
                      <a:pt x="116491" y="176789"/>
                    </a:cubicBezTo>
                    <a:cubicBezTo>
                      <a:pt x="116664" y="176789"/>
                      <a:pt x="116845" y="176781"/>
                      <a:pt x="117026" y="176766"/>
                    </a:cubicBezTo>
                    <a:cubicBezTo>
                      <a:pt x="119204" y="176608"/>
                      <a:pt x="121209" y="175522"/>
                      <a:pt x="122521" y="173774"/>
                    </a:cubicBezTo>
                    <a:lnTo>
                      <a:pt x="140076" y="150362"/>
                    </a:lnTo>
                    <a:cubicBezTo>
                      <a:pt x="152822" y="156415"/>
                      <a:pt x="161716" y="169304"/>
                      <a:pt x="161716" y="184326"/>
                    </a:cubicBez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xmlns="" id="{F4B4E0A2-3C5A-4C85-921F-50BDEB832FDF}"/>
                  </a:ext>
                </a:extLst>
              </p:cNvPr>
              <p:cNvSpPr/>
              <p:nvPr/>
            </p:nvSpPr>
            <p:spPr>
              <a:xfrm>
                <a:off x="4818805" y="2103037"/>
                <a:ext cx="263813" cy="286425"/>
              </a:xfrm>
              <a:custGeom>
                <a:avLst/>
                <a:gdLst>
                  <a:gd name="connsiteX0" fmla="*/ 217039 w 263812"/>
                  <a:gd name="connsiteY0" fmla="*/ 192859 h 286425"/>
                  <a:gd name="connsiteX1" fmla="*/ 226913 w 263812"/>
                  <a:gd name="connsiteY1" fmla="*/ 176789 h 286425"/>
                  <a:gd name="connsiteX2" fmla="*/ 237089 w 263812"/>
                  <a:gd name="connsiteY2" fmla="*/ 176789 h 286425"/>
                  <a:gd name="connsiteX3" fmla="*/ 259701 w 263812"/>
                  <a:gd name="connsiteY3" fmla="*/ 154176 h 286425"/>
                  <a:gd name="connsiteX4" fmla="*/ 244626 w 263812"/>
                  <a:gd name="connsiteY4" fmla="*/ 132951 h 286425"/>
                  <a:gd name="connsiteX5" fmla="*/ 244626 w 263812"/>
                  <a:gd name="connsiteY5" fmla="*/ 108951 h 286425"/>
                  <a:gd name="connsiteX6" fmla="*/ 206939 w 263812"/>
                  <a:gd name="connsiteY6" fmla="*/ 71264 h 286425"/>
                  <a:gd name="connsiteX7" fmla="*/ 191864 w 263812"/>
                  <a:gd name="connsiteY7" fmla="*/ 71264 h 286425"/>
                  <a:gd name="connsiteX8" fmla="*/ 191864 w 263812"/>
                  <a:gd name="connsiteY8" fmla="*/ 18501 h 286425"/>
                  <a:gd name="connsiteX9" fmla="*/ 184326 w 263812"/>
                  <a:gd name="connsiteY9" fmla="*/ 10964 h 286425"/>
                  <a:gd name="connsiteX10" fmla="*/ 93876 w 263812"/>
                  <a:gd name="connsiteY10" fmla="*/ 10964 h 286425"/>
                  <a:gd name="connsiteX11" fmla="*/ 88547 w 263812"/>
                  <a:gd name="connsiteY11" fmla="*/ 13172 h 286425"/>
                  <a:gd name="connsiteX12" fmla="*/ 13172 w 263812"/>
                  <a:gd name="connsiteY12" fmla="*/ 88547 h 286425"/>
                  <a:gd name="connsiteX13" fmla="*/ 10964 w 263812"/>
                  <a:gd name="connsiteY13" fmla="*/ 93876 h 286425"/>
                  <a:gd name="connsiteX14" fmla="*/ 10964 w 263812"/>
                  <a:gd name="connsiteY14" fmla="*/ 214476 h 286425"/>
                  <a:gd name="connsiteX15" fmla="*/ 18501 w 263812"/>
                  <a:gd name="connsiteY15" fmla="*/ 222014 h 286425"/>
                  <a:gd name="connsiteX16" fmla="*/ 114114 w 263812"/>
                  <a:gd name="connsiteY16" fmla="*/ 222014 h 286425"/>
                  <a:gd name="connsiteX17" fmla="*/ 108951 w 263812"/>
                  <a:gd name="connsiteY17" fmla="*/ 244626 h 286425"/>
                  <a:gd name="connsiteX18" fmla="*/ 108951 w 263812"/>
                  <a:gd name="connsiteY18" fmla="*/ 274776 h 286425"/>
                  <a:gd name="connsiteX19" fmla="*/ 116489 w 263812"/>
                  <a:gd name="connsiteY19" fmla="*/ 282314 h 286425"/>
                  <a:gd name="connsiteX20" fmla="*/ 252164 w 263812"/>
                  <a:gd name="connsiteY20" fmla="*/ 282314 h 286425"/>
                  <a:gd name="connsiteX21" fmla="*/ 259701 w 263812"/>
                  <a:gd name="connsiteY21" fmla="*/ 274776 h 286425"/>
                  <a:gd name="connsiteX22" fmla="*/ 259701 w 263812"/>
                  <a:gd name="connsiteY22" fmla="*/ 244626 h 286425"/>
                  <a:gd name="connsiteX23" fmla="*/ 217039 w 263812"/>
                  <a:gd name="connsiteY23" fmla="*/ 192859 h 286425"/>
                  <a:gd name="connsiteX24" fmla="*/ 139101 w 263812"/>
                  <a:gd name="connsiteY24" fmla="*/ 161714 h 286425"/>
                  <a:gd name="connsiteX25" fmla="*/ 131564 w 263812"/>
                  <a:gd name="connsiteY25" fmla="*/ 161714 h 286425"/>
                  <a:gd name="connsiteX26" fmla="*/ 124026 w 263812"/>
                  <a:gd name="connsiteY26" fmla="*/ 154176 h 286425"/>
                  <a:gd name="connsiteX27" fmla="*/ 131564 w 263812"/>
                  <a:gd name="connsiteY27" fmla="*/ 146639 h 286425"/>
                  <a:gd name="connsiteX28" fmla="*/ 139101 w 263812"/>
                  <a:gd name="connsiteY28" fmla="*/ 146639 h 286425"/>
                  <a:gd name="connsiteX29" fmla="*/ 154176 w 263812"/>
                  <a:gd name="connsiteY29" fmla="*/ 139079 h 286425"/>
                  <a:gd name="connsiteX30" fmla="*/ 163621 w 263812"/>
                  <a:gd name="connsiteY30" fmla="*/ 128745 h 286425"/>
                  <a:gd name="connsiteX31" fmla="*/ 206939 w 263812"/>
                  <a:gd name="connsiteY31" fmla="*/ 146639 h 286425"/>
                  <a:gd name="connsiteX32" fmla="*/ 214476 w 263812"/>
                  <a:gd name="connsiteY32" fmla="*/ 146639 h 286425"/>
                  <a:gd name="connsiteX33" fmla="*/ 214476 w 263812"/>
                  <a:gd name="connsiteY33" fmla="*/ 161714 h 286425"/>
                  <a:gd name="connsiteX34" fmla="*/ 184326 w 263812"/>
                  <a:gd name="connsiteY34" fmla="*/ 191864 h 286425"/>
                  <a:gd name="connsiteX35" fmla="*/ 154176 w 263812"/>
                  <a:gd name="connsiteY35" fmla="*/ 161714 h 286425"/>
                  <a:gd name="connsiteX36" fmla="*/ 161714 w 263812"/>
                  <a:gd name="connsiteY36" fmla="*/ 206939 h 286425"/>
                  <a:gd name="connsiteX37" fmla="*/ 184326 w 263812"/>
                  <a:gd name="connsiteY37" fmla="*/ 206939 h 286425"/>
                  <a:gd name="connsiteX38" fmla="*/ 206939 w 263812"/>
                  <a:gd name="connsiteY38" fmla="*/ 206939 h 286425"/>
                  <a:gd name="connsiteX39" fmla="*/ 198580 w 263812"/>
                  <a:gd name="connsiteY39" fmla="*/ 218079 h 286425"/>
                  <a:gd name="connsiteX40" fmla="*/ 189648 w 263812"/>
                  <a:gd name="connsiteY40" fmla="*/ 209147 h 286425"/>
                  <a:gd name="connsiteX41" fmla="*/ 184326 w 263812"/>
                  <a:gd name="connsiteY41" fmla="*/ 206939 h 286425"/>
                  <a:gd name="connsiteX42" fmla="*/ 178997 w 263812"/>
                  <a:gd name="connsiteY42" fmla="*/ 209147 h 286425"/>
                  <a:gd name="connsiteX43" fmla="*/ 170065 w 263812"/>
                  <a:gd name="connsiteY43" fmla="*/ 218079 h 286425"/>
                  <a:gd name="connsiteX44" fmla="*/ 237089 w 263812"/>
                  <a:gd name="connsiteY44" fmla="*/ 161714 h 286425"/>
                  <a:gd name="connsiteX45" fmla="*/ 229551 w 263812"/>
                  <a:gd name="connsiteY45" fmla="*/ 161714 h 286425"/>
                  <a:gd name="connsiteX46" fmla="*/ 229551 w 263812"/>
                  <a:gd name="connsiteY46" fmla="*/ 146639 h 286425"/>
                  <a:gd name="connsiteX47" fmla="*/ 237089 w 263812"/>
                  <a:gd name="connsiteY47" fmla="*/ 146639 h 286425"/>
                  <a:gd name="connsiteX48" fmla="*/ 244626 w 263812"/>
                  <a:gd name="connsiteY48" fmla="*/ 154176 h 286425"/>
                  <a:gd name="connsiteX49" fmla="*/ 237089 w 263812"/>
                  <a:gd name="connsiteY49" fmla="*/ 161714 h 286425"/>
                  <a:gd name="connsiteX50" fmla="*/ 229551 w 263812"/>
                  <a:gd name="connsiteY50" fmla="*/ 108951 h 286425"/>
                  <a:gd name="connsiteX51" fmla="*/ 229551 w 263812"/>
                  <a:gd name="connsiteY51" fmla="*/ 131564 h 286425"/>
                  <a:gd name="connsiteX52" fmla="*/ 222014 w 263812"/>
                  <a:gd name="connsiteY52" fmla="*/ 131564 h 286425"/>
                  <a:gd name="connsiteX53" fmla="*/ 206939 w 263812"/>
                  <a:gd name="connsiteY53" fmla="*/ 131564 h 286425"/>
                  <a:gd name="connsiteX54" fmla="*/ 169251 w 263812"/>
                  <a:gd name="connsiteY54" fmla="*/ 108951 h 286425"/>
                  <a:gd name="connsiteX55" fmla="*/ 161714 w 263812"/>
                  <a:gd name="connsiteY55" fmla="*/ 101414 h 286425"/>
                  <a:gd name="connsiteX56" fmla="*/ 154176 w 263812"/>
                  <a:gd name="connsiteY56" fmla="*/ 108951 h 286425"/>
                  <a:gd name="connsiteX57" fmla="*/ 139101 w 263812"/>
                  <a:gd name="connsiteY57" fmla="*/ 130275 h 286425"/>
                  <a:gd name="connsiteX58" fmla="*/ 139101 w 263812"/>
                  <a:gd name="connsiteY58" fmla="*/ 108951 h 286425"/>
                  <a:gd name="connsiteX59" fmla="*/ 161714 w 263812"/>
                  <a:gd name="connsiteY59" fmla="*/ 86339 h 286425"/>
                  <a:gd name="connsiteX60" fmla="*/ 206939 w 263812"/>
                  <a:gd name="connsiteY60" fmla="*/ 86339 h 286425"/>
                  <a:gd name="connsiteX61" fmla="*/ 229551 w 263812"/>
                  <a:gd name="connsiteY61" fmla="*/ 108951 h 286425"/>
                  <a:gd name="connsiteX62" fmla="*/ 86339 w 263812"/>
                  <a:gd name="connsiteY62" fmla="*/ 36697 h 286425"/>
                  <a:gd name="connsiteX63" fmla="*/ 86339 w 263812"/>
                  <a:gd name="connsiteY63" fmla="*/ 86339 h 286425"/>
                  <a:gd name="connsiteX64" fmla="*/ 36697 w 263812"/>
                  <a:gd name="connsiteY64" fmla="*/ 86339 h 286425"/>
                  <a:gd name="connsiteX65" fmla="*/ 26039 w 263812"/>
                  <a:gd name="connsiteY65" fmla="*/ 101414 h 286425"/>
                  <a:gd name="connsiteX66" fmla="*/ 93876 w 263812"/>
                  <a:gd name="connsiteY66" fmla="*/ 101414 h 286425"/>
                  <a:gd name="connsiteX67" fmla="*/ 101414 w 263812"/>
                  <a:gd name="connsiteY67" fmla="*/ 93876 h 286425"/>
                  <a:gd name="connsiteX68" fmla="*/ 101414 w 263812"/>
                  <a:gd name="connsiteY68" fmla="*/ 26039 h 286425"/>
                  <a:gd name="connsiteX69" fmla="*/ 176789 w 263812"/>
                  <a:gd name="connsiteY69" fmla="*/ 26039 h 286425"/>
                  <a:gd name="connsiteX70" fmla="*/ 176789 w 263812"/>
                  <a:gd name="connsiteY70" fmla="*/ 71264 h 286425"/>
                  <a:gd name="connsiteX71" fmla="*/ 161714 w 263812"/>
                  <a:gd name="connsiteY71" fmla="*/ 71264 h 286425"/>
                  <a:gd name="connsiteX72" fmla="*/ 124026 w 263812"/>
                  <a:gd name="connsiteY72" fmla="*/ 108951 h 286425"/>
                  <a:gd name="connsiteX73" fmla="*/ 124026 w 263812"/>
                  <a:gd name="connsiteY73" fmla="*/ 132951 h 286425"/>
                  <a:gd name="connsiteX74" fmla="*/ 108951 w 263812"/>
                  <a:gd name="connsiteY74" fmla="*/ 154176 h 286425"/>
                  <a:gd name="connsiteX75" fmla="*/ 131564 w 263812"/>
                  <a:gd name="connsiteY75" fmla="*/ 176789 h 286425"/>
                  <a:gd name="connsiteX76" fmla="*/ 141739 w 263812"/>
                  <a:gd name="connsiteY76" fmla="*/ 176789 h 286425"/>
                  <a:gd name="connsiteX77" fmla="*/ 151613 w 263812"/>
                  <a:gd name="connsiteY77" fmla="*/ 192859 h 286425"/>
                  <a:gd name="connsiteX78" fmla="*/ 124855 w 263812"/>
                  <a:gd name="connsiteY78" fmla="*/ 206939 h 286425"/>
                  <a:gd name="connsiteX79" fmla="*/ 26039 w 263812"/>
                  <a:gd name="connsiteY79" fmla="*/ 206939 h 286425"/>
                  <a:gd name="connsiteX80" fmla="*/ 244626 w 263812"/>
                  <a:gd name="connsiteY80" fmla="*/ 267239 h 286425"/>
                  <a:gd name="connsiteX81" fmla="*/ 229551 w 263812"/>
                  <a:gd name="connsiteY81" fmla="*/ 267239 h 286425"/>
                  <a:gd name="connsiteX82" fmla="*/ 229551 w 263812"/>
                  <a:gd name="connsiteY82" fmla="*/ 237089 h 286425"/>
                  <a:gd name="connsiteX83" fmla="*/ 214476 w 263812"/>
                  <a:gd name="connsiteY83" fmla="*/ 237089 h 286425"/>
                  <a:gd name="connsiteX84" fmla="*/ 214476 w 263812"/>
                  <a:gd name="connsiteY84" fmla="*/ 267239 h 286425"/>
                  <a:gd name="connsiteX85" fmla="*/ 154176 w 263812"/>
                  <a:gd name="connsiteY85" fmla="*/ 267239 h 286425"/>
                  <a:gd name="connsiteX86" fmla="*/ 154176 w 263812"/>
                  <a:gd name="connsiteY86" fmla="*/ 237089 h 286425"/>
                  <a:gd name="connsiteX87" fmla="*/ 139101 w 263812"/>
                  <a:gd name="connsiteY87" fmla="*/ 237089 h 286425"/>
                  <a:gd name="connsiteX88" fmla="*/ 139101 w 263812"/>
                  <a:gd name="connsiteY88" fmla="*/ 267239 h 286425"/>
                  <a:gd name="connsiteX89" fmla="*/ 124026 w 263812"/>
                  <a:gd name="connsiteY89" fmla="*/ 267239 h 286425"/>
                  <a:gd name="connsiteX90" fmla="*/ 124026 w 263812"/>
                  <a:gd name="connsiteY90" fmla="*/ 244626 h 286425"/>
                  <a:gd name="connsiteX91" fmla="*/ 145666 w 263812"/>
                  <a:gd name="connsiteY91" fmla="*/ 210662 h 286425"/>
                  <a:gd name="connsiteX92" fmla="*/ 163221 w 263812"/>
                  <a:gd name="connsiteY92" fmla="*/ 234074 h 286425"/>
                  <a:gd name="connsiteX93" fmla="*/ 168716 w 263812"/>
                  <a:gd name="connsiteY93" fmla="*/ 237066 h 286425"/>
                  <a:gd name="connsiteX94" fmla="*/ 174580 w 263812"/>
                  <a:gd name="connsiteY94" fmla="*/ 234880 h 286425"/>
                  <a:gd name="connsiteX95" fmla="*/ 184326 w 263812"/>
                  <a:gd name="connsiteY95" fmla="*/ 225134 h 286425"/>
                  <a:gd name="connsiteX96" fmla="*/ 194072 w 263812"/>
                  <a:gd name="connsiteY96" fmla="*/ 234880 h 286425"/>
                  <a:gd name="connsiteX97" fmla="*/ 199401 w 263812"/>
                  <a:gd name="connsiteY97" fmla="*/ 237089 h 286425"/>
                  <a:gd name="connsiteX98" fmla="*/ 199936 w 263812"/>
                  <a:gd name="connsiteY98" fmla="*/ 237066 h 286425"/>
                  <a:gd name="connsiteX99" fmla="*/ 205431 w 263812"/>
                  <a:gd name="connsiteY99" fmla="*/ 234074 h 286425"/>
                  <a:gd name="connsiteX100" fmla="*/ 222986 w 263812"/>
                  <a:gd name="connsiteY100" fmla="*/ 210662 h 286425"/>
                  <a:gd name="connsiteX101" fmla="*/ 244626 w 263812"/>
                  <a:gd name="connsiteY101" fmla="*/ 244626 h 28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63812" h="286425">
                    <a:moveTo>
                      <a:pt x="217039" y="192859"/>
                    </a:moveTo>
                    <a:cubicBezTo>
                      <a:pt x="221380" y="188298"/>
                      <a:pt x="224765" y="182841"/>
                      <a:pt x="226913" y="176789"/>
                    </a:cubicBezTo>
                    <a:lnTo>
                      <a:pt x="237089" y="176789"/>
                    </a:lnTo>
                    <a:cubicBezTo>
                      <a:pt x="249556" y="176789"/>
                      <a:pt x="259701" y="166643"/>
                      <a:pt x="259701" y="154176"/>
                    </a:cubicBezTo>
                    <a:cubicBezTo>
                      <a:pt x="259701" y="144362"/>
                      <a:pt x="253377" y="136071"/>
                      <a:pt x="244626" y="132951"/>
                    </a:cubicBezTo>
                    <a:lnTo>
                      <a:pt x="244626" y="108951"/>
                    </a:lnTo>
                    <a:cubicBezTo>
                      <a:pt x="244626" y="88170"/>
                      <a:pt x="227720" y="71264"/>
                      <a:pt x="206939" y="71264"/>
                    </a:cubicBezTo>
                    <a:lnTo>
                      <a:pt x="191864" y="71264"/>
                    </a:lnTo>
                    <a:lnTo>
                      <a:pt x="191864" y="18501"/>
                    </a:lnTo>
                    <a:cubicBezTo>
                      <a:pt x="191864" y="14333"/>
                      <a:pt x="188487" y="10964"/>
                      <a:pt x="184326" y="10964"/>
                    </a:cubicBezTo>
                    <a:lnTo>
                      <a:pt x="93876" y="10964"/>
                    </a:lnTo>
                    <a:cubicBezTo>
                      <a:pt x="91879" y="10964"/>
                      <a:pt x="89957" y="11755"/>
                      <a:pt x="88547" y="13172"/>
                    </a:cubicBezTo>
                    <a:lnTo>
                      <a:pt x="13172" y="88547"/>
                    </a:lnTo>
                    <a:cubicBezTo>
                      <a:pt x="11755" y="89957"/>
                      <a:pt x="10964" y="91871"/>
                      <a:pt x="10964" y="93876"/>
                    </a:cubicBezTo>
                    <a:lnTo>
                      <a:pt x="10964" y="214476"/>
                    </a:lnTo>
                    <a:cubicBezTo>
                      <a:pt x="10964" y="218644"/>
                      <a:pt x="14340" y="222014"/>
                      <a:pt x="18501" y="222014"/>
                    </a:cubicBezTo>
                    <a:lnTo>
                      <a:pt x="114114" y="222014"/>
                    </a:lnTo>
                    <a:cubicBezTo>
                      <a:pt x="110843" y="228880"/>
                      <a:pt x="108951" y="236531"/>
                      <a:pt x="108951" y="244626"/>
                    </a:cubicBezTo>
                    <a:lnTo>
                      <a:pt x="108951" y="274776"/>
                    </a:lnTo>
                    <a:cubicBezTo>
                      <a:pt x="108951" y="278944"/>
                      <a:pt x="112328" y="282314"/>
                      <a:pt x="116489" y="282314"/>
                    </a:cubicBezTo>
                    <a:lnTo>
                      <a:pt x="252164" y="282314"/>
                    </a:lnTo>
                    <a:cubicBezTo>
                      <a:pt x="256324" y="282314"/>
                      <a:pt x="259701" y="278944"/>
                      <a:pt x="259701" y="274776"/>
                    </a:cubicBezTo>
                    <a:lnTo>
                      <a:pt x="259701" y="244626"/>
                    </a:lnTo>
                    <a:cubicBezTo>
                      <a:pt x="259701" y="218991"/>
                      <a:pt x="241310" y="197585"/>
                      <a:pt x="217039" y="192859"/>
                    </a:cubicBezTo>
                    <a:close/>
                    <a:moveTo>
                      <a:pt x="139101" y="161714"/>
                    </a:moveTo>
                    <a:lnTo>
                      <a:pt x="131564" y="161714"/>
                    </a:lnTo>
                    <a:cubicBezTo>
                      <a:pt x="127410" y="161714"/>
                      <a:pt x="124026" y="158337"/>
                      <a:pt x="124026" y="154176"/>
                    </a:cubicBezTo>
                    <a:cubicBezTo>
                      <a:pt x="124026" y="150015"/>
                      <a:pt x="127410" y="146639"/>
                      <a:pt x="131564" y="146639"/>
                    </a:cubicBezTo>
                    <a:lnTo>
                      <a:pt x="139101" y="146639"/>
                    </a:lnTo>
                    <a:close/>
                    <a:moveTo>
                      <a:pt x="154176" y="139079"/>
                    </a:moveTo>
                    <a:cubicBezTo>
                      <a:pt x="157930" y="136252"/>
                      <a:pt x="161141" y="132755"/>
                      <a:pt x="163621" y="128745"/>
                    </a:cubicBezTo>
                    <a:cubicBezTo>
                      <a:pt x="175206" y="140036"/>
                      <a:pt x="194788" y="146639"/>
                      <a:pt x="206939" y="146639"/>
                    </a:cubicBezTo>
                    <a:lnTo>
                      <a:pt x="214476" y="146639"/>
                    </a:lnTo>
                    <a:lnTo>
                      <a:pt x="214476" y="161714"/>
                    </a:lnTo>
                    <a:cubicBezTo>
                      <a:pt x="214476" y="178341"/>
                      <a:pt x="200954" y="191864"/>
                      <a:pt x="184326" y="191864"/>
                    </a:cubicBezTo>
                    <a:cubicBezTo>
                      <a:pt x="167698" y="191864"/>
                      <a:pt x="154176" y="178341"/>
                      <a:pt x="154176" y="161714"/>
                    </a:cubicBezTo>
                    <a:close/>
                    <a:moveTo>
                      <a:pt x="161714" y="206939"/>
                    </a:moveTo>
                    <a:lnTo>
                      <a:pt x="184326" y="206939"/>
                    </a:lnTo>
                    <a:lnTo>
                      <a:pt x="206939" y="206939"/>
                    </a:lnTo>
                    <a:lnTo>
                      <a:pt x="198580" y="218079"/>
                    </a:lnTo>
                    <a:lnTo>
                      <a:pt x="189648" y="209147"/>
                    </a:lnTo>
                    <a:cubicBezTo>
                      <a:pt x="188185" y="207677"/>
                      <a:pt x="186256" y="206939"/>
                      <a:pt x="184326" y="206939"/>
                    </a:cubicBezTo>
                    <a:cubicBezTo>
                      <a:pt x="182397" y="206939"/>
                      <a:pt x="180467" y="207677"/>
                      <a:pt x="178997" y="209147"/>
                    </a:cubicBezTo>
                    <a:lnTo>
                      <a:pt x="170065" y="218079"/>
                    </a:lnTo>
                    <a:close/>
                    <a:moveTo>
                      <a:pt x="237089" y="161714"/>
                    </a:moveTo>
                    <a:lnTo>
                      <a:pt x="229551" y="161714"/>
                    </a:lnTo>
                    <a:lnTo>
                      <a:pt x="229551" y="146639"/>
                    </a:lnTo>
                    <a:lnTo>
                      <a:pt x="237089" y="146639"/>
                    </a:lnTo>
                    <a:cubicBezTo>
                      <a:pt x="241242" y="146639"/>
                      <a:pt x="244626" y="150015"/>
                      <a:pt x="244626" y="154176"/>
                    </a:cubicBezTo>
                    <a:cubicBezTo>
                      <a:pt x="244626" y="158337"/>
                      <a:pt x="241242" y="161714"/>
                      <a:pt x="237089" y="161714"/>
                    </a:cubicBezTo>
                    <a:close/>
                    <a:moveTo>
                      <a:pt x="229551" y="108951"/>
                    </a:moveTo>
                    <a:lnTo>
                      <a:pt x="229551" y="131564"/>
                    </a:lnTo>
                    <a:lnTo>
                      <a:pt x="222014" y="131564"/>
                    </a:lnTo>
                    <a:lnTo>
                      <a:pt x="206939" y="131564"/>
                    </a:lnTo>
                    <a:cubicBezTo>
                      <a:pt x="192060" y="131564"/>
                      <a:pt x="169251" y="119436"/>
                      <a:pt x="169251" y="108951"/>
                    </a:cubicBezTo>
                    <a:cubicBezTo>
                      <a:pt x="169251" y="104783"/>
                      <a:pt x="165874" y="101414"/>
                      <a:pt x="161714" y="101414"/>
                    </a:cubicBezTo>
                    <a:cubicBezTo>
                      <a:pt x="157553" y="101414"/>
                      <a:pt x="154176" y="104783"/>
                      <a:pt x="154176" y="108951"/>
                    </a:cubicBezTo>
                    <a:cubicBezTo>
                      <a:pt x="154176" y="118780"/>
                      <a:pt x="147875" y="127162"/>
                      <a:pt x="139101" y="130275"/>
                    </a:cubicBezTo>
                    <a:lnTo>
                      <a:pt x="139101" y="108951"/>
                    </a:lnTo>
                    <a:cubicBezTo>
                      <a:pt x="139101" y="96484"/>
                      <a:pt x="149247" y="86339"/>
                      <a:pt x="161714" y="86339"/>
                    </a:cubicBezTo>
                    <a:lnTo>
                      <a:pt x="206939" y="86339"/>
                    </a:lnTo>
                    <a:cubicBezTo>
                      <a:pt x="219406" y="86339"/>
                      <a:pt x="229551" y="96484"/>
                      <a:pt x="229551" y="108951"/>
                    </a:cubicBezTo>
                    <a:close/>
                    <a:moveTo>
                      <a:pt x="86339" y="36697"/>
                    </a:moveTo>
                    <a:lnTo>
                      <a:pt x="86339" y="86339"/>
                    </a:lnTo>
                    <a:lnTo>
                      <a:pt x="36697" y="86339"/>
                    </a:lnTo>
                    <a:close/>
                    <a:moveTo>
                      <a:pt x="26039" y="101414"/>
                    </a:moveTo>
                    <a:lnTo>
                      <a:pt x="93876" y="101414"/>
                    </a:lnTo>
                    <a:cubicBezTo>
                      <a:pt x="98037" y="101414"/>
                      <a:pt x="101414" y="98044"/>
                      <a:pt x="101414" y="93876"/>
                    </a:cubicBezTo>
                    <a:lnTo>
                      <a:pt x="101414" y="26039"/>
                    </a:lnTo>
                    <a:lnTo>
                      <a:pt x="176789" y="26039"/>
                    </a:lnTo>
                    <a:lnTo>
                      <a:pt x="176789" y="71264"/>
                    </a:lnTo>
                    <a:lnTo>
                      <a:pt x="161714" y="71264"/>
                    </a:lnTo>
                    <a:cubicBezTo>
                      <a:pt x="140933" y="71264"/>
                      <a:pt x="124026" y="88170"/>
                      <a:pt x="124026" y="108951"/>
                    </a:cubicBezTo>
                    <a:lnTo>
                      <a:pt x="124026" y="132951"/>
                    </a:lnTo>
                    <a:cubicBezTo>
                      <a:pt x="115275" y="136071"/>
                      <a:pt x="108951" y="144362"/>
                      <a:pt x="108951" y="154176"/>
                    </a:cubicBezTo>
                    <a:cubicBezTo>
                      <a:pt x="108951" y="166643"/>
                      <a:pt x="119097" y="176789"/>
                      <a:pt x="131564" y="176789"/>
                    </a:cubicBezTo>
                    <a:lnTo>
                      <a:pt x="141739" y="176789"/>
                    </a:lnTo>
                    <a:cubicBezTo>
                      <a:pt x="143887" y="182841"/>
                      <a:pt x="147272" y="188298"/>
                      <a:pt x="151613" y="192859"/>
                    </a:cubicBezTo>
                    <a:cubicBezTo>
                      <a:pt x="141310" y="194864"/>
                      <a:pt x="132084" y="199876"/>
                      <a:pt x="124855" y="206939"/>
                    </a:cubicBezTo>
                    <a:lnTo>
                      <a:pt x="26039" y="206939"/>
                    </a:lnTo>
                    <a:close/>
                    <a:moveTo>
                      <a:pt x="244626" y="267239"/>
                    </a:moveTo>
                    <a:lnTo>
                      <a:pt x="229551" y="267239"/>
                    </a:lnTo>
                    <a:lnTo>
                      <a:pt x="229551" y="237089"/>
                    </a:lnTo>
                    <a:lnTo>
                      <a:pt x="214476" y="237089"/>
                    </a:lnTo>
                    <a:lnTo>
                      <a:pt x="214476" y="267239"/>
                    </a:lnTo>
                    <a:lnTo>
                      <a:pt x="154176" y="267239"/>
                    </a:lnTo>
                    <a:lnTo>
                      <a:pt x="154176" y="237089"/>
                    </a:lnTo>
                    <a:lnTo>
                      <a:pt x="139101" y="237089"/>
                    </a:lnTo>
                    <a:lnTo>
                      <a:pt x="139101" y="267239"/>
                    </a:lnTo>
                    <a:lnTo>
                      <a:pt x="124026" y="267239"/>
                    </a:lnTo>
                    <a:lnTo>
                      <a:pt x="124026" y="244626"/>
                    </a:lnTo>
                    <a:cubicBezTo>
                      <a:pt x="124026" y="229604"/>
                      <a:pt x="132920" y="216715"/>
                      <a:pt x="145666" y="210662"/>
                    </a:cubicBezTo>
                    <a:lnTo>
                      <a:pt x="163221" y="234074"/>
                    </a:lnTo>
                    <a:cubicBezTo>
                      <a:pt x="164533" y="235822"/>
                      <a:pt x="166538" y="236915"/>
                      <a:pt x="168716" y="237066"/>
                    </a:cubicBezTo>
                    <a:cubicBezTo>
                      <a:pt x="170894" y="237239"/>
                      <a:pt x="173035" y="236425"/>
                      <a:pt x="174580" y="234880"/>
                    </a:cubicBezTo>
                    <a:lnTo>
                      <a:pt x="184326" y="225134"/>
                    </a:lnTo>
                    <a:lnTo>
                      <a:pt x="194072" y="234880"/>
                    </a:lnTo>
                    <a:cubicBezTo>
                      <a:pt x="195489" y="236305"/>
                      <a:pt x="197411" y="237089"/>
                      <a:pt x="199401" y="237089"/>
                    </a:cubicBezTo>
                    <a:cubicBezTo>
                      <a:pt x="199574" y="237089"/>
                      <a:pt x="199755" y="237081"/>
                      <a:pt x="199936" y="237066"/>
                    </a:cubicBezTo>
                    <a:cubicBezTo>
                      <a:pt x="202115" y="236908"/>
                      <a:pt x="204120" y="235822"/>
                      <a:pt x="205431" y="234074"/>
                    </a:cubicBezTo>
                    <a:lnTo>
                      <a:pt x="222986" y="210662"/>
                    </a:lnTo>
                    <a:cubicBezTo>
                      <a:pt x="235732" y="216715"/>
                      <a:pt x="244626" y="229604"/>
                      <a:pt x="244626" y="244626"/>
                    </a:cubicBez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xmlns="" id="{E1A14029-6C82-466E-83D8-5E292A7686EE}"/>
                  </a:ext>
                </a:extLst>
              </p:cNvPr>
              <p:cNvSpPr/>
              <p:nvPr/>
            </p:nvSpPr>
            <p:spPr>
              <a:xfrm>
                <a:off x="4841418" y="2201024"/>
                <a:ext cx="30150" cy="30150"/>
              </a:xfrm>
              <a:custGeom>
                <a:avLst/>
                <a:gdLst>
                  <a:gd name="connsiteX0" fmla="*/ 10964 w 30150"/>
                  <a:gd name="connsiteY0" fmla="*/ 10964 h 30150"/>
                  <a:gd name="connsiteX1" fmla="*/ 26039 w 30150"/>
                  <a:gd name="connsiteY1" fmla="*/ 10964 h 30150"/>
                  <a:gd name="connsiteX2" fmla="*/ 26039 w 30150"/>
                  <a:gd name="connsiteY2" fmla="*/ 26039 h 30150"/>
                  <a:gd name="connsiteX3" fmla="*/ 10964 w 3015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50" h="30150">
                    <a:moveTo>
                      <a:pt x="10964" y="10964"/>
                    </a:moveTo>
                    <a:lnTo>
                      <a:pt x="26039" y="10964"/>
                    </a:lnTo>
                    <a:lnTo>
                      <a:pt x="2603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xmlns="" id="{66CA9AF9-DA98-4F46-ADC8-FB6F976C2882}"/>
                  </a:ext>
                </a:extLst>
              </p:cNvPr>
              <p:cNvSpPr/>
              <p:nvPr/>
            </p:nvSpPr>
            <p:spPr>
              <a:xfrm>
                <a:off x="4864030" y="2201024"/>
                <a:ext cx="60300" cy="30150"/>
              </a:xfrm>
              <a:custGeom>
                <a:avLst/>
                <a:gdLst>
                  <a:gd name="connsiteX0" fmla="*/ 10964 w 60300"/>
                  <a:gd name="connsiteY0" fmla="*/ 10964 h 30150"/>
                  <a:gd name="connsiteX1" fmla="*/ 56189 w 60300"/>
                  <a:gd name="connsiteY1" fmla="*/ 10964 h 30150"/>
                  <a:gd name="connsiteX2" fmla="*/ 56189 w 60300"/>
                  <a:gd name="connsiteY2" fmla="*/ 26039 h 30150"/>
                  <a:gd name="connsiteX3" fmla="*/ 10964 w 6030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00" h="30150">
                    <a:moveTo>
                      <a:pt x="10964" y="10964"/>
                    </a:moveTo>
                    <a:lnTo>
                      <a:pt x="56189" y="10964"/>
                    </a:lnTo>
                    <a:lnTo>
                      <a:pt x="5618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xmlns="" id="{3DF0AC84-AC18-4336-BCE9-BF8C56F8DAF7}"/>
                  </a:ext>
                </a:extLst>
              </p:cNvPr>
              <p:cNvSpPr/>
              <p:nvPr/>
            </p:nvSpPr>
            <p:spPr>
              <a:xfrm>
                <a:off x="4841418" y="2223637"/>
                <a:ext cx="30150" cy="30150"/>
              </a:xfrm>
              <a:custGeom>
                <a:avLst/>
                <a:gdLst>
                  <a:gd name="connsiteX0" fmla="*/ 10964 w 30150"/>
                  <a:gd name="connsiteY0" fmla="*/ 10964 h 30150"/>
                  <a:gd name="connsiteX1" fmla="*/ 26039 w 30150"/>
                  <a:gd name="connsiteY1" fmla="*/ 10964 h 30150"/>
                  <a:gd name="connsiteX2" fmla="*/ 26039 w 30150"/>
                  <a:gd name="connsiteY2" fmla="*/ 26039 h 30150"/>
                  <a:gd name="connsiteX3" fmla="*/ 10964 w 3015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50" h="30150">
                    <a:moveTo>
                      <a:pt x="10964" y="10964"/>
                    </a:moveTo>
                    <a:lnTo>
                      <a:pt x="26039" y="10964"/>
                    </a:lnTo>
                    <a:lnTo>
                      <a:pt x="2603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xmlns="" id="{E62BA64A-B550-47A0-A6E7-0F1A76375C0E}"/>
                  </a:ext>
                </a:extLst>
              </p:cNvPr>
              <p:cNvSpPr/>
              <p:nvPr/>
            </p:nvSpPr>
            <p:spPr>
              <a:xfrm>
                <a:off x="4864030" y="2223637"/>
                <a:ext cx="60300" cy="30150"/>
              </a:xfrm>
              <a:custGeom>
                <a:avLst/>
                <a:gdLst>
                  <a:gd name="connsiteX0" fmla="*/ 10964 w 60300"/>
                  <a:gd name="connsiteY0" fmla="*/ 10964 h 30150"/>
                  <a:gd name="connsiteX1" fmla="*/ 56189 w 60300"/>
                  <a:gd name="connsiteY1" fmla="*/ 10964 h 30150"/>
                  <a:gd name="connsiteX2" fmla="*/ 56189 w 60300"/>
                  <a:gd name="connsiteY2" fmla="*/ 26039 h 30150"/>
                  <a:gd name="connsiteX3" fmla="*/ 10964 w 6030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00" h="30150">
                    <a:moveTo>
                      <a:pt x="10964" y="10964"/>
                    </a:moveTo>
                    <a:lnTo>
                      <a:pt x="56189" y="10964"/>
                    </a:lnTo>
                    <a:lnTo>
                      <a:pt x="5618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xmlns="" id="{38F71D51-EF8D-4EA5-9ADA-5A9366550FFA}"/>
                  </a:ext>
                </a:extLst>
              </p:cNvPr>
              <p:cNvSpPr/>
              <p:nvPr/>
            </p:nvSpPr>
            <p:spPr>
              <a:xfrm>
                <a:off x="4841418" y="2246249"/>
                <a:ext cx="30150" cy="30150"/>
              </a:xfrm>
              <a:custGeom>
                <a:avLst/>
                <a:gdLst>
                  <a:gd name="connsiteX0" fmla="*/ 10964 w 30150"/>
                  <a:gd name="connsiteY0" fmla="*/ 10964 h 30150"/>
                  <a:gd name="connsiteX1" fmla="*/ 26039 w 30150"/>
                  <a:gd name="connsiteY1" fmla="*/ 10964 h 30150"/>
                  <a:gd name="connsiteX2" fmla="*/ 26039 w 30150"/>
                  <a:gd name="connsiteY2" fmla="*/ 26039 h 30150"/>
                  <a:gd name="connsiteX3" fmla="*/ 10964 w 3015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50" h="30150">
                    <a:moveTo>
                      <a:pt x="10964" y="10964"/>
                    </a:moveTo>
                    <a:lnTo>
                      <a:pt x="26039" y="10964"/>
                    </a:lnTo>
                    <a:lnTo>
                      <a:pt x="2603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xmlns="" id="{47C37EFB-4095-43A8-8DB7-D559F8808905}"/>
                  </a:ext>
                </a:extLst>
              </p:cNvPr>
              <p:cNvSpPr/>
              <p:nvPr/>
            </p:nvSpPr>
            <p:spPr>
              <a:xfrm>
                <a:off x="4864030" y="2246249"/>
                <a:ext cx="60300" cy="30150"/>
              </a:xfrm>
              <a:custGeom>
                <a:avLst/>
                <a:gdLst>
                  <a:gd name="connsiteX0" fmla="*/ 10964 w 60300"/>
                  <a:gd name="connsiteY0" fmla="*/ 10964 h 30150"/>
                  <a:gd name="connsiteX1" fmla="*/ 56189 w 60300"/>
                  <a:gd name="connsiteY1" fmla="*/ 10964 h 30150"/>
                  <a:gd name="connsiteX2" fmla="*/ 56189 w 60300"/>
                  <a:gd name="connsiteY2" fmla="*/ 26039 h 30150"/>
                  <a:gd name="connsiteX3" fmla="*/ 10964 w 60300"/>
                  <a:gd name="connsiteY3" fmla="*/ 26039 h 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00" h="30150">
                    <a:moveTo>
                      <a:pt x="10964" y="10964"/>
                    </a:moveTo>
                    <a:lnTo>
                      <a:pt x="56189" y="10964"/>
                    </a:lnTo>
                    <a:lnTo>
                      <a:pt x="56189" y="26039"/>
                    </a:lnTo>
                    <a:lnTo>
                      <a:pt x="10964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xmlns="" id="{058ED6DD-87E0-47EE-A705-D9F1861EBBC8}"/>
                  </a:ext>
                </a:extLst>
              </p:cNvPr>
              <p:cNvSpPr/>
              <p:nvPr/>
            </p:nvSpPr>
            <p:spPr>
              <a:xfrm>
                <a:off x="4647651" y="2125648"/>
                <a:ext cx="173363" cy="188438"/>
              </a:xfrm>
              <a:custGeom>
                <a:avLst/>
                <a:gdLst>
                  <a:gd name="connsiteX0" fmla="*/ 53980 w 173362"/>
                  <a:gd name="connsiteY0" fmla="*/ 36699 h 188437"/>
                  <a:gd name="connsiteX1" fmla="*/ 71264 w 173362"/>
                  <a:gd name="connsiteY1" fmla="*/ 53982 h 188437"/>
                  <a:gd name="connsiteX2" fmla="*/ 81922 w 173362"/>
                  <a:gd name="connsiteY2" fmla="*/ 43324 h 188437"/>
                  <a:gd name="connsiteX3" fmla="*/ 51772 w 173362"/>
                  <a:gd name="connsiteY3" fmla="*/ 13174 h 188437"/>
                  <a:gd name="connsiteX4" fmla="*/ 41114 w 173362"/>
                  <a:gd name="connsiteY4" fmla="*/ 13174 h 188437"/>
                  <a:gd name="connsiteX5" fmla="*/ 10964 w 173362"/>
                  <a:gd name="connsiteY5" fmla="*/ 43324 h 188437"/>
                  <a:gd name="connsiteX6" fmla="*/ 21622 w 173362"/>
                  <a:gd name="connsiteY6" fmla="*/ 53982 h 188437"/>
                  <a:gd name="connsiteX7" fmla="*/ 38905 w 173362"/>
                  <a:gd name="connsiteY7" fmla="*/ 36699 h 188437"/>
                  <a:gd name="connsiteX8" fmla="*/ 38905 w 173362"/>
                  <a:gd name="connsiteY8" fmla="*/ 176791 h 188437"/>
                  <a:gd name="connsiteX9" fmla="*/ 46443 w 173362"/>
                  <a:gd name="connsiteY9" fmla="*/ 184328 h 188437"/>
                  <a:gd name="connsiteX10" fmla="*/ 167043 w 173362"/>
                  <a:gd name="connsiteY10" fmla="*/ 184328 h 188437"/>
                  <a:gd name="connsiteX11" fmla="*/ 167043 w 173362"/>
                  <a:gd name="connsiteY11" fmla="*/ 169253 h 188437"/>
                  <a:gd name="connsiteX12" fmla="*/ 53980 w 173362"/>
                  <a:gd name="connsiteY12" fmla="*/ 169253 h 18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362" h="188437">
                    <a:moveTo>
                      <a:pt x="53980" y="36699"/>
                    </a:moveTo>
                    <a:lnTo>
                      <a:pt x="71264" y="53982"/>
                    </a:lnTo>
                    <a:lnTo>
                      <a:pt x="81922" y="43324"/>
                    </a:lnTo>
                    <a:lnTo>
                      <a:pt x="51772" y="13174"/>
                    </a:lnTo>
                    <a:cubicBezTo>
                      <a:pt x="48824" y="10227"/>
                      <a:pt x="44061" y="10227"/>
                      <a:pt x="41114" y="13174"/>
                    </a:cubicBezTo>
                    <a:lnTo>
                      <a:pt x="10964" y="43324"/>
                    </a:lnTo>
                    <a:lnTo>
                      <a:pt x="21622" y="53982"/>
                    </a:lnTo>
                    <a:lnTo>
                      <a:pt x="38905" y="36699"/>
                    </a:lnTo>
                    <a:lnTo>
                      <a:pt x="38905" y="176791"/>
                    </a:lnTo>
                    <a:cubicBezTo>
                      <a:pt x="38905" y="180959"/>
                      <a:pt x="42282" y="184328"/>
                      <a:pt x="46443" y="184328"/>
                    </a:cubicBezTo>
                    <a:lnTo>
                      <a:pt x="167043" y="184328"/>
                    </a:lnTo>
                    <a:lnTo>
                      <a:pt x="167043" y="169253"/>
                    </a:lnTo>
                    <a:lnTo>
                      <a:pt x="53980" y="169253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xmlns="" id="{D5DDA870-2533-4030-8710-64D45711A0A5}"/>
                  </a:ext>
                </a:extLst>
              </p:cNvPr>
              <p:cNvSpPr/>
              <p:nvPr/>
            </p:nvSpPr>
            <p:spPr>
              <a:xfrm>
                <a:off x="4901718" y="1982437"/>
                <a:ext cx="135675" cy="128138"/>
              </a:xfrm>
              <a:custGeom>
                <a:avLst/>
                <a:gdLst>
                  <a:gd name="connsiteX0" fmla="*/ 86339 w 135675"/>
                  <a:gd name="connsiteY0" fmla="*/ 98293 h 128137"/>
                  <a:gd name="connsiteX1" fmla="*/ 69055 w 135675"/>
                  <a:gd name="connsiteY1" fmla="*/ 81010 h 128137"/>
                  <a:gd name="connsiteX2" fmla="*/ 58397 w 135675"/>
                  <a:gd name="connsiteY2" fmla="*/ 91668 h 128137"/>
                  <a:gd name="connsiteX3" fmla="*/ 88547 w 135675"/>
                  <a:gd name="connsiteY3" fmla="*/ 121818 h 128137"/>
                  <a:gd name="connsiteX4" fmla="*/ 93876 w 135675"/>
                  <a:gd name="connsiteY4" fmla="*/ 124026 h 128137"/>
                  <a:gd name="connsiteX5" fmla="*/ 99205 w 135675"/>
                  <a:gd name="connsiteY5" fmla="*/ 121818 h 128137"/>
                  <a:gd name="connsiteX6" fmla="*/ 129355 w 135675"/>
                  <a:gd name="connsiteY6" fmla="*/ 91668 h 128137"/>
                  <a:gd name="connsiteX7" fmla="*/ 118697 w 135675"/>
                  <a:gd name="connsiteY7" fmla="*/ 81010 h 128137"/>
                  <a:gd name="connsiteX8" fmla="*/ 101414 w 135675"/>
                  <a:gd name="connsiteY8" fmla="*/ 98293 h 128137"/>
                  <a:gd name="connsiteX9" fmla="*/ 101414 w 135675"/>
                  <a:gd name="connsiteY9" fmla="*/ 18501 h 128137"/>
                  <a:gd name="connsiteX10" fmla="*/ 93876 w 135675"/>
                  <a:gd name="connsiteY10" fmla="*/ 10964 h 128137"/>
                  <a:gd name="connsiteX11" fmla="*/ 10964 w 135675"/>
                  <a:gd name="connsiteY11" fmla="*/ 10964 h 128137"/>
                  <a:gd name="connsiteX12" fmla="*/ 10964 w 135675"/>
                  <a:gd name="connsiteY12" fmla="*/ 26039 h 128137"/>
                  <a:gd name="connsiteX13" fmla="*/ 86339 w 135675"/>
                  <a:gd name="connsiteY13" fmla="*/ 26039 h 12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675" h="128137">
                    <a:moveTo>
                      <a:pt x="86339" y="98293"/>
                    </a:moveTo>
                    <a:lnTo>
                      <a:pt x="69055" y="81010"/>
                    </a:lnTo>
                    <a:lnTo>
                      <a:pt x="58397" y="91668"/>
                    </a:lnTo>
                    <a:lnTo>
                      <a:pt x="88547" y="121818"/>
                    </a:lnTo>
                    <a:cubicBezTo>
                      <a:pt x="90017" y="123287"/>
                      <a:pt x="91947" y="124026"/>
                      <a:pt x="93876" y="124026"/>
                    </a:cubicBezTo>
                    <a:cubicBezTo>
                      <a:pt x="95806" y="124026"/>
                      <a:pt x="97735" y="123287"/>
                      <a:pt x="99205" y="121818"/>
                    </a:cubicBezTo>
                    <a:lnTo>
                      <a:pt x="129355" y="91668"/>
                    </a:lnTo>
                    <a:lnTo>
                      <a:pt x="118697" y="81010"/>
                    </a:lnTo>
                    <a:lnTo>
                      <a:pt x="101414" y="98293"/>
                    </a:lnTo>
                    <a:lnTo>
                      <a:pt x="101414" y="18501"/>
                    </a:lnTo>
                    <a:cubicBezTo>
                      <a:pt x="101414" y="14333"/>
                      <a:pt x="98037" y="10964"/>
                      <a:pt x="93876" y="10964"/>
                    </a:cubicBezTo>
                    <a:lnTo>
                      <a:pt x="10964" y="10964"/>
                    </a:lnTo>
                    <a:lnTo>
                      <a:pt x="10964" y="26039"/>
                    </a:lnTo>
                    <a:lnTo>
                      <a:pt x="86339" y="26039"/>
                    </a:lnTo>
                    <a:close/>
                  </a:path>
                </a:pathLst>
              </a:custGeom>
              <a:grpFill/>
              <a:ln w="1847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defRPr/>
                </a:pPr>
                <a:endParaRPr lang="ru-RU" sz="2400" dirty="0"/>
              </a:p>
            </p:txBody>
          </p:sp>
        </p:grp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08350BF0-6E6C-469B-9EC5-091839B0C493}"/>
              </a:ext>
            </a:extLst>
          </p:cNvPr>
          <p:cNvGrpSpPr/>
          <p:nvPr/>
        </p:nvGrpSpPr>
        <p:grpSpPr>
          <a:xfrm>
            <a:off x="819203" y="4824967"/>
            <a:ext cx="3005138" cy="1543611"/>
            <a:chOff x="819203" y="4558805"/>
            <a:chExt cx="3005138" cy="1543611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9BA6AEF9-DDC1-4D15-9E4F-7AC596943883}"/>
                </a:ext>
              </a:extLst>
            </p:cNvPr>
            <p:cNvSpPr/>
            <p:nvPr/>
          </p:nvSpPr>
          <p:spPr bwMode="auto">
            <a:xfrm>
              <a:off x="819203" y="4558805"/>
              <a:ext cx="3005138" cy="1543611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rgbClr val="2B2D3A"/>
                </a:solidFill>
              </a:endParaRPr>
            </a:p>
          </p:txBody>
        </p:sp>
        <p:sp>
          <p:nvSpPr>
            <p:cNvPr id="90" name="Блок-схема: узел 89">
              <a:extLst>
                <a:ext uri="{FF2B5EF4-FFF2-40B4-BE49-F238E27FC236}">
                  <a16:creationId xmlns:a16="http://schemas.microsoft.com/office/drawing/2014/main" xmlns="" id="{A8C117E1-49A7-4C89-B7F4-5BC1228A093A}"/>
                </a:ext>
              </a:extLst>
            </p:cNvPr>
            <p:cNvSpPr/>
            <p:nvPr/>
          </p:nvSpPr>
          <p:spPr>
            <a:xfrm>
              <a:off x="3132191" y="4751341"/>
              <a:ext cx="396875" cy="414949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40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5DCAD8FB-678F-4A98-B329-71B213641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527" y="4713438"/>
              <a:ext cx="514426" cy="48285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A1B62035-138A-430A-A162-110CCE5B030B}"/>
              </a:ext>
            </a:extLst>
          </p:cNvPr>
          <p:cNvGrpSpPr/>
          <p:nvPr/>
        </p:nvGrpSpPr>
        <p:grpSpPr>
          <a:xfrm>
            <a:off x="806450" y="2558494"/>
            <a:ext cx="3005138" cy="1543611"/>
            <a:chOff x="806450" y="2558494"/>
            <a:chExt cx="3005138" cy="1543611"/>
          </a:xfrm>
        </p:grpSpPr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xmlns="" id="{E4AF3E47-C089-4BB1-9EE8-588B383ADE1A}"/>
                </a:ext>
              </a:extLst>
            </p:cNvPr>
            <p:cNvSpPr/>
            <p:nvPr/>
          </p:nvSpPr>
          <p:spPr bwMode="auto">
            <a:xfrm>
              <a:off x="806450" y="2558494"/>
              <a:ext cx="3005138" cy="1543611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dirty="0">
                <a:solidFill>
                  <a:srgbClr val="2B2D3A"/>
                </a:solidFill>
              </a:endParaRPr>
            </a:p>
          </p:txBody>
        </p:sp>
        <p:sp>
          <p:nvSpPr>
            <p:cNvPr id="94" name="Блок-схема: узел 93">
              <a:extLst>
                <a:ext uri="{FF2B5EF4-FFF2-40B4-BE49-F238E27FC236}">
                  <a16:creationId xmlns:a16="http://schemas.microsoft.com/office/drawing/2014/main" xmlns="" id="{595CA182-336A-4027-A79D-48AA4905A614}"/>
                </a:ext>
              </a:extLst>
            </p:cNvPr>
            <p:cNvSpPr/>
            <p:nvPr/>
          </p:nvSpPr>
          <p:spPr>
            <a:xfrm>
              <a:off x="3119438" y="2751030"/>
              <a:ext cx="396875" cy="414949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40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AB6CE5D6-ECF9-40C1-BA76-55D593C41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816" y="2726640"/>
              <a:ext cx="468081" cy="4382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123" name="Группа 77">
            <a:extLst>
              <a:ext uri="{FF2B5EF4-FFF2-40B4-BE49-F238E27FC236}">
                <a16:creationId xmlns:a16="http://schemas.microsoft.com/office/drawing/2014/main" xmlns="" id="{63E03578-F523-420A-AE17-2100E5FBA722}"/>
              </a:ext>
            </a:extLst>
          </p:cNvPr>
          <p:cNvGrpSpPr>
            <a:grpSpLocks/>
          </p:cNvGrpSpPr>
          <p:nvPr/>
        </p:nvGrpSpPr>
        <p:grpSpPr bwMode="auto">
          <a:xfrm>
            <a:off x="985858" y="44450"/>
            <a:ext cx="6989414" cy="1889588"/>
            <a:chOff x="1575614" y="44091"/>
            <a:chExt cx="5982507" cy="2230259"/>
          </a:xfrm>
        </p:grpSpPr>
        <p:sp>
          <p:nvSpPr>
            <p:cNvPr id="5162" name="Title 4">
              <a:extLst>
                <a:ext uri="{FF2B5EF4-FFF2-40B4-BE49-F238E27FC236}">
                  <a16:creationId xmlns:a16="http://schemas.microsoft.com/office/drawing/2014/main" xmlns="" id="{F48F6716-19F0-4714-A6EC-A075C84C8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75614" y="1184580"/>
              <a:ext cx="5195887" cy="108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ru-RU" altLang="ru-RU" sz="2800" dirty="0">
                <a:latin typeface="Roboto Black" pitchFamily="2" charset="0"/>
                <a:cs typeface="Roboto Black" pitchFamily="2" charset="0"/>
              </a:endParaRP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2800" dirty="0">
                  <a:latin typeface="Roboto Black" pitchFamily="2" charset="0"/>
                  <a:cs typeface="Roboto Black" pitchFamily="2" charset="0"/>
                </a:rPr>
                <a:t>   </a:t>
              </a:r>
              <a:r>
                <a:rPr lang="ru-RU" altLang="ru-RU" sz="2000" b="1" dirty="0">
                  <a:solidFill>
                    <a:srgbClr val="FF0000"/>
                  </a:solidFill>
                  <a:latin typeface="Roboto" panose="020B0604020202020204" charset="0"/>
                  <a:ea typeface="Roboto" panose="020B0604020202020204" charset="0"/>
                  <a:cs typeface="Roboto Black" pitchFamily="2" charset="0"/>
                </a:rPr>
                <a:t>МСП до 1 года</a:t>
              </a:r>
              <a:endParaRPr lang="en-US" altLang="ru-RU" sz="2000" b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Roboto Black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01CF5D8-0151-4A61-A9E4-D3B17564AF32}"/>
                </a:ext>
              </a:extLst>
            </p:cNvPr>
            <p:cNvSpPr txBox="1"/>
            <p:nvPr/>
          </p:nvSpPr>
          <p:spPr>
            <a:xfrm>
              <a:off x="1575614" y="640572"/>
              <a:ext cx="5982507" cy="762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ПРОГРАММЫ НЕФИНАНСОВОЙ ПОДДЕРЖКИ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Региональный проект «Создание условий для легкого старта»</a:t>
              </a:r>
              <a:endParaRPr lang="en-US" dirty="0">
                <a:solidFill>
                  <a:schemeClr val="tx1"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xmlns="" id="{66B8A467-461E-4731-8E39-D47C2F44E7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7537" y="44091"/>
              <a:ext cx="3995103" cy="622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0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</a:t>
              </a:r>
              <a:r>
                <a:rPr lang="ru-RU" sz="10000" b="1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021</a:t>
              </a:r>
              <a:endParaRPr lang="en-US" sz="10000" i="1" dirty="0">
                <a:solidFill>
                  <a:schemeClr val="tx1">
                    <a:alpha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67972D6A-6D1E-4F5D-B185-7062724C0E58}"/>
              </a:ext>
            </a:extLst>
          </p:cNvPr>
          <p:cNvSpPr txBox="1">
            <a:spLocks/>
          </p:cNvSpPr>
          <p:nvPr/>
        </p:nvSpPr>
        <p:spPr bwMode="auto">
          <a:xfrm>
            <a:off x="4689103" y="2818426"/>
            <a:ext cx="2224535" cy="7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РЕКЛАМНЫЕ КАМПАНИИ </a:t>
            </a:r>
          </a:p>
        </p:txBody>
      </p:sp>
      <p:sp>
        <p:nvSpPr>
          <p:cNvPr id="5133" name="Прямоугольник 5">
            <a:extLst>
              <a:ext uri="{FF2B5EF4-FFF2-40B4-BE49-F238E27FC236}">
                <a16:creationId xmlns:a16="http://schemas.microsoft.com/office/drawing/2014/main" xmlns="" id="{E2118B74-471E-4F23-85A7-1E24858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103" y="3548159"/>
            <a:ext cx="2847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Прием документов с 22.11.2021 </a:t>
            </a:r>
          </a:p>
        </p:txBody>
      </p:sp>
      <p:sp>
        <p:nvSpPr>
          <p:cNvPr id="5132" name="Title 4">
            <a:extLst>
              <a:ext uri="{FF2B5EF4-FFF2-40B4-BE49-F238E27FC236}">
                <a16:creationId xmlns:a16="http://schemas.microsoft.com/office/drawing/2014/main" xmlns="" id="{ADD94907-9F4E-41F0-81AE-DD4AB1CE41E7}"/>
              </a:ext>
            </a:extLst>
          </p:cNvPr>
          <p:cNvSpPr txBox="1">
            <a:spLocks/>
          </p:cNvSpPr>
          <p:nvPr/>
        </p:nvSpPr>
        <p:spPr bwMode="auto">
          <a:xfrm>
            <a:off x="980484" y="4856830"/>
            <a:ext cx="2049463" cy="5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СЕРТИФИКАЦИЯ ПРОДУКЦИИ </a:t>
            </a:r>
          </a:p>
        </p:txBody>
      </p:sp>
      <p:sp>
        <p:nvSpPr>
          <p:cNvPr id="5137" name="Прямоугольник 5">
            <a:extLst>
              <a:ext uri="{FF2B5EF4-FFF2-40B4-BE49-F238E27FC236}">
                <a16:creationId xmlns:a16="http://schemas.microsoft.com/office/drawing/2014/main" xmlns="" id="{CFA153A6-9C4A-40DD-9122-2A0168398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692" y="5600812"/>
            <a:ext cx="260667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Прием документов. 8  мест</a:t>
            </a: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/>
            </a:r>
            <a:b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endParaRPr lang="ru-RU" altLang="ru-RU" sz="9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5151" name="Title 4">
            <a:extLst>
              <a:ext uri="{FF2B5EF4-FFF2-40B4-BE49-F238E27FC236}">
                <a16:creationId xmlns:a16="http://schemas.microsoft.com/office/drawing/2014/main" xmlns="" id="{34967356-4AD9-4DC1-AF8D-16882BB83013}"/>
              </a:ext>
            </a:extLst>
          </p:cNvPr>
          <p:cNvSpPr txBox="1">
            <a:spLocks/>
          </p:cNvSpPr>
          <p:nvPr/>
        </p:nvSpPr>
        <p:spPr bwMode="auto">
          <a:xfrm>
            <a:off x="888715" y="2743096"/>
            <a:ext cx="2255716" cy="10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КОНСУЛЬТАЦИИ ПРОФИЛЬНЫХ </a:t>
            </a:r>
          </a:p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ЭКСПЕРОВ</a:t>
            </a:r>
          </a:p>
        </p:txBody>
      </p:sp>
      <p:sp>
        <p:nvSpPr>
          <p:cNvPr id="60" name="Прямоугольник 5">
            <a:extLst>
              <a:ext uri="{FF2B5EF4-FFF2-40B4-BE49-F238E27FC236}">
                <a16:creationId xmlns:a16="http://schemas.microsoft.com/office/drawing/2014/main" xmlns="" id="{31BBC0C2-FF47-4B86-9379-780C9ECD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715" y="3558109"/>
            <a:ext cx="2606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Более 100 мест. </a:t>
            </a:r>
          </a:p>
        </p:txBody>
      </p:sp>
      <p:grpSp>
        <p:nvGrpSpPr>
          <p:cNvPr id="5155" name="Группа 5">
            <a:extLst>
              <a:ext uri="{FF2B5EF4-FFF2-40B4-BE49-F238E27FC236}">
                <a16:creationId xmlns:a16="http://schemas.microsoft.com/office/drawing/2014/main" xmlns="" id="{4B2A677A-1762-4150-AA49-47BC18FC74EC}"/>
              </a:ext>
            </a:extLst>
          </p:cNvPr>
          <p:cNvGrpSpPr>
            <a:grpSpLocks/>
          </p:cNvGrpSpPr>
          <p:nvPr/>
        </p:nvGrpSpPr>
        <p:grpSpPr bwMode="auto">
          <a:xfrm>
            <a:off x="8936038" y="538163"/>
            <a:ext cx="2193925" cy="1019175"/>
            <a:chOff x="8936038" y="538163"/>
            <a:chExt cx="2193925" cy="1019175"/>
          </a:xfrm>
        </p:grpSpPr>
        <p:sp>
          <p:nvSpPr>
            <p:cNvPr id="71" name="Parallelogram 12">
              <a:extLst>
                <a:ext uri="{FF2B5EF4-FFF2-40B4-BE49-F238E27FC236}">
                  <a16:creationId xmlns:a16="http://schemas.microsoft.com/office/drawing/2014/main" xmlns="" id="{827B756A-C9E8-4DD4-86A2-28EA3017B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6038" y="538163"/>
              <a:ext cx="2193925" cy="1019175"/>
            </a:xfrm>
            <a:prstGeom prst="parallelogram">
              <a:avLst>
                <a:gd name="adj" fmla="val 25073"/>
              </a:avLst>
            </a:prstGeom>
            <a:gradFill flip="none" rotWithShape="1">
              <a:gsLst>
                <a:gs pos="0">
                  <a:srgbClr val="2E6376">
                    <a:shade val="30000"/>
                    <a:satMod val="115000"/>
                  </a:srgbClr>
                </a:gs>
                <a:gs pos="50000">
                  <a:srgbClr val="2E6376">
                    <a:shade val="67500"/>
                    <a:satMod val="115000"/>
                  </a:srgbClr>
                </a:gs>
                <a:gs pos="100000">
                  <a:srgbClr val="2E637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z="2800" dirty="0">
                <a:solidFill>
                  <a:srgbClr val="FDF7F0"/>
                </a:solidFill>
                <a:latin typeface="Playfair Display" pitchFamily="2" charset="-52"/>
              </a:endParaRPr>
            </a:p>
          </p:txBody>
        </p:sp>
        <p:sp>
          <p:nvSpPr>
            <p:cNvPr id="5157" name="Прямоугольник 5">
              <a:extLst>
                <a:ext uri="{FF2B5EF4-FFF2-40B4-BE49-F238E27FC236}">
                  <a16:creationId xmlns:a16="http://schemas.microsoft.com/office/drawing/2014/main" xmlns="" id="{434C5EAF-B724-49E8-A4CC-212D75D86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800" y="764918"/>
              <a:ext cx="19082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dirty="0">
                  <a:solidFill>
                    <a:schemeClr val="bg1"/>
                  </a:solidFill>
                  <a:latin typeface="Roboto Black" pitchFamily="2" charset="0"/>
                  <a:cs typeface="Roboto Black" pitchFamily="2" charset="0"/>
                </a:rPr>
                <a:t> 13,8 млн руб.</a:t>
              </a:r>
              <a:br>
                <a:rPr lang="ru-RU" altLang="ru-RU" dirty="0">
                  <a:solidFill>
                    <a:schemeClr val="bg1"/>
                  </a:solidFill>
                  <a:latin typeface="Roboto Black" pitchFamily="2" charset="0"/>
                  <a:cs typeface="Roboto Black" pitchFamily="2" charset="0"/>
                </a:rPr>
              </a:br>
              <a:r>
                <a:rPr lang="ru-RU" altLang="ru-RU" sz="1200" dirty="0">
                  <a:solidFill>
                    <a:schemeClr val="bg1"/>
                  </a:solidFill>
                  <a:latin typeface="Roboto" pitchFamily="2" charset="0"/>
                  <a:cs typeface="Roboto" pitchFamily="2" charset="0"/>
                </a:rPr>
                <a:t>Итого бюджет</a:t>
              </a:r>
            </a:p>
          </p:txBody>
        </p:sp>
      </p:grpSp>
      <p:sp>
        <p:nvSpPr>
          <p:cNvPr id="70" name="Title 4">
            <a:extLst>
              <a:ext uri="{FF2B5EF4-FFF2-40B4-BE49-F238E27FC236}">
                <a16:creationId xmlns:a16="http://schemas.microsoft.com/office/drawing/2014/main" xmlns="" id="{BA195A88-7615-4FD3-96A8-D8AFC317E271}"/>
              </a:ext>
            </a:extLst>
          </p:cNvPr>
          <p:cNvSpPr txBox="1">
            <a:spLocks/>
          </p:cNvSpPr>
          <p:nvPr/>
        </p:nvSpPr>
        <p:spPr bwMode="auto">
          <a:xfrm>
            <a:off x="4735874" y="4826620"/>
            <a:ext cx="1919432" cy="7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ОБУЧАЮЩИЕ ПРОГРАММЫ</a:t>
            </a:r>
          </a:p>
        </p:txBody>
      </p:sp>
      <p:sp>
        <p:nvSpPr>
          <p:cNvPr id="74" name="Прямоугольник 5">
            <a:extLst>
              <a:ext uri="{FF2B5EF4-FFF2-40B4-BE49-F238E27FC236}">
                <a16:creationId xmlns:a16="http://schemas.microsoft.com/office/drawing/2014/main" xmlns="" id="{4152CA29-CC3D-4755-A2B0-56BAA213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874" y="5596773"/>
            <a:ext cx="2625849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Программа наставничества «Делай бизнес». Регистрация открыта</a:t>
            </a:r>
            <a:b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endParaRPr lang="ru-RU" altLang="ru-RU" sz="9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6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BC0489-872D-40CA-89D2-A33F7B3784F0}"/>
              </a:ext>
            </a:extLst>
          </p:cNvPr>
          <p:cNvSpPr/>
          <p:nvPr/>
        </p:nvSpPr>
        <p:spPr bwMode="auto">
          <a:xfrm>
            <a:off x="1043620" y="2178486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797E44C-831B-4D6F-9624-4FCB103048DA}"/>
              </a:ext>
            </a:extLst>
          </p:cNvPr>
          <p:cNvSpPr/>
          <p:nvPr/>
        </p:nvSpPr>
        <p:spPr bwMode="auto">
          <a:xfrm>
            <a:off x="1043620" y="3327400"/>
            <a:ext cx="2968533" cy="967169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23B1BA9-4C94-4F06-A084-CC47B2DFD4BB}"/>
              </a:ext>
            </a:extLst>
          </p:cNvPr>
          <p:cNvSpPr/>
          <p:nvPr/>
        </p:nvSpPr>
        <p:spPr bwMode="auto">
          <a:xfrm>
            <a:off x="1043619" y="4350218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D829659-58AC-4E08-ADF8-97AF9C9A9D65}"/>
              </a:ext>
            </a:extLst>
          </p:cNvPr>
          <p:cNvSpPr/>
          <p:nvPr/>
        </p:nvSpPr>
        <p:spPr bwMode="auto">
          <a:xfrm>
            <a:off x="1043620" y="5583814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3FBEDAF-48E9-4109-B81A-8A75DDBB574F}"/>
              </a:ext>
            </a:extLst>
          </p:cNvPr>
          <p:cNvSpPr/>
          <p:nvPr/>
        </p:nvSpPr>
        <p:spPr bwMode="auto">
          <a:xfrm>
            <a:off x="4563392" y="2178486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426E91E-6333-42EC-87CC-6DC474C7E346}"/>
              </a:ext>
            </a:extLst>
          </p:cNvPr>
          <p:cNvSpPr/>
          <p:nvPr/>
        </p:nvSpPr>
        <p:spPr bwMode="auto">
          <a:xfrm>
            <a:off x="4563392" y="3310381"/>
            <a:ext cx="2968533" cy="984188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1EA95ED-9F64-47C3-A5B5-C4D95A861303}"/>
              </a:ext>
            </a:extLst>
          </p:cNvPr>
          <p:cNvSpPr/>
          <p:nvPr/>
        </p:nvSpPr>
        <p:spPr bwMode="auto">
          <a:xfrm>
            <a:off x="4563391" y="4350218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C8B833A-4493-4151-A1CA-234649A01911}"/>
              </a:ext>
            </a:extLst>
          </p:cNvPr>
          <p:cNvSpPr/>
          <p:nvPr/>
        </p:nvSpPr>
        <p:spPr bwMode="auto">
          <a:xfrm>
            <a:off x="4563392" y="5511089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F2FD35-7E37-4079-A718-A7D8A94B3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 flipH="1">
            <a:off x="9567428" y="-356"/>
            <a:ext cx="2624572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123" name="Группа 77">
            <a:extLst>
              <a:ext uri="{FF2B5EF4-FFF2-40B4-BE49-F238E27FC236}">
                <a16:creationId xmlns:a16="http://schemas.microsoft.com/office/drawing/2014/main" xmlns="" id="{63E03578-F523-420A-AE17-2100E5FBA722}"/>
              </a:ext>
            </a:extLst>
          </p:cNvPr>
          <p:cNvGrpSpPr>
            <a:grpSpLocks/>
          </p:cNvGrpSpPr>
          <p:nvPr/>
        </p:nvGrpSpPr>
        <p:grpSpPr bwMode="auto">
          <a:xfrm>
            <a:off x="755237" y="145448"/>
            <a:ext cx="6318239" cy="1912908"/>
            <a:chOff x="1335088" y="44091"/>
            <a:chExt cx="5408021" cy="2257783"/>
          </a:xfrm>
        </p:grpSpPr>
        <p:sp>
          <p:nvSpPr>
            <p:cNvPr id="5162" name="Title 4">
              <a:extLst>
                <a:ext uri="{FF2B5EF4-FFF2-40B4-BE49-F238E27FC236}">
                  <a16:creationId xmlns:a16="http://schemas.microsoft.com/office/drawing/2014/main" xmlns="" id="{F48F6716-19F0-4714-A6EC-A075C84C8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5088" y="1212104"/>
              <a:ext cx="5195887" cy="108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Roboto Black" pitchFamily="2" charset="0"/>
                </a:rPr>
                <a:t>МСП более 1 года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01CF5D8-0151-4A61-A9E4-D3B17564AF32}"/>
                </a:ext>
              </a:extLst>
            </p:cNvPr>
            <p:cNvSpPr txBox="1"/>
            <p:nvPr/>
          </p:nvSpPr>
          <p:spPr>
            <a:xfrm>
              <a:off x="1575614" y="640572"/>
              <a:ext cx="5167495" cy="762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2D3A">
                      <a:alpha val="60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ПРОГРАММЫ НЕФИНАНСОВОЙ ПОДДЕРЖКИ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2D3A">
                      <a:alpha val="60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Региональный проект «Акселерация субъектов МСП»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B2D3A">
                    <a:alpha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xmlns="" id="{66B8A467-461E-4731-8E39-D47C2F44E7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7537" y="44091"/>
              <a:ext cx="3995103" cy="622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0" b="0" i="0" u="none" strike="noStrike" kern="1200" cap="none" spc="0" normalizeH="0" baseline="0" noProof="0" dirty="0">
                  <a:ln>
                    <a:noFill/>
                  </a:ln>
                  <a:solidFill>
                    <a:srgbClr val="2E6376">
                      <a:alpha val="10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</a:t>
              </a:r>
              <a:r>
                <a:rPr kumimoji="0" lang="ru-RU" sz="10000" b="1" i="0" u="none" strike="noStrike" kern="1200" cap="none" spc="0" normalizeH="0" baseline="0" noProof="0" dirty="0">
                  <a:ln>
                    <a:noFill/>
                  </a:ln>
                  <a:solidFill>
                    <a:srgbClr val="2E6376">
                      <a:alpha val="10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021</a:t>
              </a:r>
              <a:endParaRPr kumimoji="0" lang="en-US" sz="10000" b="0" i="1" u="none" strike="noStrike" kern="1200" cap="none" spc="0" normalizeH="0" baseline="0" noProof="0" dirty="0">
                <a:ln>
                  <a:noFill/>
                </a:ln>
                <a:solidFill>
                  <a:srgbClr val="2B2D3A">
                    <a:alpha val="1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67972D6A-6D1E-4F5D-B185-7062724C0E58}"/>
              </a:ext>
            </a:extLst>
          </p:cNvPr>
          <p:cNvSpPr txBox="1">
            <a:spLocks/>
          </p:cNvSpPr>
          <p:nvPr/>
        </p:nvSpPr>
        <p:spPr bwMode="auto">
          <a:xfrm>
            <a:off x="1324897" y="5625352"/>
            <a:ext cx="2515808" cy="6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СЕРТИФИКАЦИЯ ТОВАРОВ</a:t>
            </a:r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lvl="0">
              <a:defRPr/>
            </a:pP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Прием документов, 40 мест</a:t>
            </a: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2E6376"/>
              </a:solidFill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  <p:sp>
        <p:nvSpPr>
          <p:cNvPr id="5132" name="Title 4">
            <a:extLst>
              <a:ext uri="{FF2B5EF4-FFF2-40B4-BE49-F238E27FC236}">
                <a16:creationId xmlns:a16="http://schemas.microsoft.com/office/drawing/2014/main" xmlns="" id="{ADD94907-9F4E-41F0-81AE-DD4AB1CE41E7}"/>
              </a:ext>
            </a:extLst>
          </p:cNvPr>
          <p:cNvSpPr txBox="1">
            <a:spLocks/>
          </p:cNvSpPr>
          <p:nvPr/>
        </p:nvSpPr>
        <p:spPr bwMode="auto">
          <a:xfrm>
            <a:off x="4764027" y="3401975"/>
            <a:ext cx="2049463" cy="5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ПРОДВИЖЕНИЕ НА МАРКЕТПЛЕЙСАХ</a:t>
            </a:r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Прием документов, 40 мест</a:t>
            </a:r>
          </a:p>
        </p:txBody>
      </p:sp>
      <p:sp>
        <p:nvSpPr>
          <p:cNvPr id="5140" name="Title 4">
            <a:extLst>
              <a:ext uri="{FF2B5EF4-FFF2-40B4-BE49-F238E27FC236}">
                <a16:creationId xmlns:a16="http://schemas.microsoft.com/office/drawing/2014/main" xmlns="" id="{82C2204A-CC8F-4D48-889D-DC3D6323F8E1}"/>
              </a:ext>
            </a:extLst>
          </p:cNvPr>
          <p:cNvSpPr txBox="1">
            <a:spLocks/>
          </p:cNvSpPr>
          <p:nvPr/>
        </p:nvSpPr>
        <p:spPr bwMode="auto">
          <a:xfrm>
            <a:off x="1243268" y="3850418"/>
            <a:ext cx="17684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2E6376"/>
              </a:solidFill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  <p:sp>
        <p:nvSpPr>
          <p:cNvPr id="5145" name="Прямоугольник 5">
            <a:extLst>
              <a:ext uri="{FF2B5EF4-FFF2-40B4-BE49-F238E27FC236}">
                <a16:creationId xmlns:a16="http://schemas.microsoft.com/office/drawing/2014/main" xmlns="" id="{EFA8D968-DB6A-4956-9A37-13C028C550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64191" y="4595134"/>
            <a:ext cx="2606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rPr>
              <a:t/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rPr>
            </a:b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Roboto" pitchFamily="2" charset="0"/>
              <a:ea typeface="+mn-ea"/>
              <a:cs typeface="Roboto" pitchFamily="2" charset="0"/>
            </a:endParaRPr>
          </a:p>
        </p:txBody>
      </p:sp>
      <p:sp>
        <p:nvSpPr>
          <p:cNvPr id="5151" name="Title 4">
            <a:extLst>
              <a:ext uri="{FF2B5EF4-FFF2-40B4-BE49-F238E27FC236}">
                <a16:creationId xmlns:a16="http://schemas.microsoft.com/office/drawing/2014/main" xmlns="" id="{34967356-4AD9-4DC1-AF8D-16882BB83013}"/>
              </a:ext>
            </a:extLst>
          </p:cNvPr>
          <p:cNvSpPr txBox="1">
            <a:spLocks/>
          </p:cNvSpPr>
          <p:nvPr/>
        </p:nvSpPr>
        <p:spPr bwMode="auto">
          <a:xfrm>
            <a:off x="1340412" y="4576450"/>
            <a:ext cx="2379299" cy="5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РЕКЛАМНЫЕ КАМПАНИИ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latin typeface="Roboto Black" pitchFamily="2" charset="0"/>
                <a:cs typeface="Roboto Black" pitchFamily="2" charset="0"/>
              </a:rPr>
              <a:t>Прием документов с 22.11.2021 30 мест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  <p:grpSp>
        <p:nvGrpSpPr>
          <p:cNvPr id="5155" name="Группа 5">
            <a:extLst>
              <a:ext uri="{FF2B5EF4-FFF2-40B4-BE49-F238E27FC236}">
                <a16:creationId xmlns:a16="http://schemas.microsoft.com/office/drawing/2014/main" xmlns="" id="{4B2A677A-1762-4150-AA49-47BC18FC74EC}"/>
              </a:ext>
            </a:extLst>
          </p:cNvPr>
          <p:cNvGrpSpPr>
            <a:grpSpLocks/>
          </p:cNvGrpSpPr>
          <p:nvPr/>
        </p:nvGrpSpPr>
        <p:grpSpPr bwMode="auto">
          <a:xfrm>
            <a:off x="8936038" y="538163"/>
            <a:ext cx="2193925" cy="923309"/>
            <a:chOff x="8936038" y="538163"/>
            <a:chExt cx="2193925" cy="1019175"/>
          </a:xfrm>
        </p:grpSpPr>
        <p:sp>
          <p:nvSpPr>
            <p:cNvPr id="71" name="Parallelogram 12">
              <a:extLst>
                <a:ext uri="{FF2B5EF4-FFF2-40B4-BE49-F238E27FC236}">
                  <a16:creationId xmlns:a16="http://schemas.microsoft.com/office/drawing/2014/main" xmlns="" id="{827B756A-C9E8-4DD4-86A2-28EA3017B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6038" y="538163"/>
              <a:ext cx="2193925" cy="1019175"/>
            </a:xfrm>
            <a:prstGeom prst="parallelogram">
              <a:avLst>
                <a:gd name="adj" fmla="val 25073"/>
              </a:avLst>
            </a:prstGeom>
            <a:gradFill flip="none" rotWithShape="1">
              <a:gsLst>
                <a:gs pos="0">
                  <a:srgbClr val="2E6376">
                    <a:shade val="30000"/>
                    <a:satMod val="115000"/>
                  </a:srgbClr>
                </a:gs>
                <a:gs pos="50000">
                  <a:srgbClr val="2E6376">
                    <a:shade val="67500"/>
                    <a:satMod val="115000"/>
                  </a:srgbClr>
                </a:gs>
                <a:gs pos="100000">
                  <a:srgbClr val="2E637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Playfair Display" pitchFamily="2" charset="-52"/>
                <a:ea typeface="+mn-ea"/>
                <a:cs typeface="+mn-cs"/>
              </a:endParaRPr>
            </a:p>
          </p:txBody>
        </p:sp>
        <p:sp>
          <p:nvSpPr>
            <p:cNvPr id="5157" name="Прямоугольник 5">
              <a:extLst>
                <a:ext uri="{FF2B5EF4-FFF2-40B4-BE49-F238E27FC236}">
                  <a16:creationId xmlns:a16="http://schemas.microsoft.com/office/drawing/2014/main" xmlns="" id="{434C5EAF-B724-49E8-A4CC-212D75D86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800" y="764918"/>
              <a:ext cx="1908227" cy="61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  <a:t>15,7 млн руб.</a:t>
              </a:r>
              <a:br>
                <a:rPr kumimoji="0" lang="ru-RU" alt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</a:br>
              <a:r>
                <a:rPr kumimoji="0" lang="ru-RU" alt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" pitchFamily="2" charset="0"/>
                  <a:ea typeface="+mn-ea"/>
                  <a:cs typeface="Roboto" pitchFamily="2" charset="0"/>
                </a:rPr>
                <a:t>Итого бюджет</a:t>
              </a:r>
            </a:p>
          </p:txBody>
        </p:sp>
      </p:grpSp>
      <p:sp>
        <p:nvSpPr>
          <p:cNvPr id="70" name="Title 4">
            <a:extLst>
              <a:ext uri="{FF2B5EF4-FFF2-40B4-BE49-F238E27FC236}">
                <a16:creationId xmlns:a16="http://schemas.microsoft.com/office/drawing/2014/main" xmlns="" id="{BA195A88-7615-4FD3-96A8-D8AFC317E271}"/>
              </a:ext>
            </a:extLst>
          </p:cNvPr>
          <p:cNvSpPr txBox="1">
            <a:spLocks/>
          </p:cNvSpPr>
          <p:nvPr/>
        </p:nvSpPr>
        <p:spPr bwMode="auto">
          <a:xfrm>
            <a:off x="4764027" y="2237047"/>
            <a:ext cx="2704279" cy="6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ОБУЧАЮЩИЕ ПРОГРАММЫ ДЛЯ МСП И ИХ СОТРУДНИКОВ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Прием документов, 40 мест</a:t>
            </a:r>
          </a:p>
        </p:txBody>
      </p:sp>
      <p:sp>
        <p:nvSpPr>
          <p:cNvPr id="50" name="Title 4">
            <a:extLst>
              <a:ext uri="{FF2B5EF4-FFF2-40B4-BE49-F238E27FC236}">
                <a16:creationId xmlns:a16="http://schemas.microsoft.com/office/drawing/2014/main" xmlns="" id="{F139CBE1-1B78-4D10-8C8C-66FAE64CFF41}"/>
              </a:ext>
            </a:extLst>
          </p:cNvPr>
          <p:cNvSpPr txBox="1">
            <a:spLocks/>
          </p:cNvSpPr>
          <p:nvPr/>
        </p:nvSpPr>
        <p:spPr bwMode="auto">
          <a:xfrm>
            <a:off x="1324897" y="3367542"/>
            <a:ext cx="2255716" cy="10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ЦИФРОВИЗАЦИЯ БИЗНЕСА 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2E6376"/>
              </a:solidFill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 Black" pitchFamily="2" charset="0"/>
              </a:rPr>
              <a:t>Прием документов завершен</a:t>
            </a:r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xmlns="" id="{147DEFDC-6152-4EF4-87DB-45E1E69CB972}"/>
              </a:ext>
            </a:extLst>
          </p:cNvPr>
          <p:cNvSpPr txBox="1">
            <a:spLocks/>
          </p:cNvSpPr>
          <p:nvPr/>
        </p:nvSpPr>
        <p:spPr bwMode="auto">
          <a:xfrm>
            <a:off x="4764027" y="4464992"/>
            <a:ext cx="2808810" cy="81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СОДЕЙСТВИЕ В МАРКИРОВКЕ ТОВАРОВ </a:t>
            </a:r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Прием документов, 60 мест</a:t>
            </a:r>
          </a:p>
        </p:txBody>
      </p:sp>
      <p:sp>
        <p:nvSpPr>
          <p:cNvPr id="68" name="Title 4">
            <a:extLst>
              <a:ext uri="{FF2B5EF4-FFF2-40B4-BE49-F238E27FC236}">
                <a16:creationId xmlns:a16="http://schemas.microsoft.com/office/drawing/2014/main" xmlns="" id="{BA4BF18D-8CEA-464C-89E0-919A8211B02B}"/>
              </a:ext>
            </a:extLst>
          </p:cNvPr>
          <p:cNvSpPr txBox="1">
            <a:spLocks/>
          </p:cNvSpPr>
          <p:nvPr/>
        </p:nvSpPr>
        <p:spPr bwMode="auto">
          <a:xfrm>
            <a:off x="1313689" y="2272194"/>
            <a:ext cx="2379299" cy="5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СОДЕЙСТВИЕ В КЛАССИФИКАЦИИ ГОСТИНИЦ</a:t>
            </a:r>
          </a:p>
          <a:p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Прием документов,  20 мест.</a:t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endParaRPr lang="ru-RU" altLang="ru-RU" sz="12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2E6376"/>
              </a:solidFill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xmlns="" id="{A6D1D26D-A7BB-4B92-815E-FDEBB6FCBB00}"/>
              </a:ext>
            </a:extLst>
          </p:cNvPr>
          <p:cNvSpPr txBox="1">
            <a:spLocks/>
          </p:cNvSpPr>
          <p:nvPr/>
        </p:nvSpPr>
        <p:spPr bwMode="auto">
          <a:xfrm>
            <a:off x="4764027" y="5492928"/>
            <a:ext cx="2379299" cy="5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E6376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СОДЕЙСТВИЕ В КАДРОВОМ ПОТЕНЦИАЛЕ МСП</a:t>
            </a:r>
          </a:p>
          <a:p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Прием документов, 15 мест.</a:t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endParaRPr lang="ru-RU" altLang="ru-RU" sz="12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2E6376"/>
              </a:solidFill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2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BC0489-872D-40CA-89D2-A33F7B3784F0}"/>
              </a:ext>
            </a:extLst>
          </p:cNvPr>
          <p:cNvSpPr/>
          <p:nvPr/>
        </p:nvSpPr>
        <p:spPr bwMode="auto">
          <a:xfrm>
            <a:off x="1043620" y="2077040"/>
            <a:ext cx="2968533" cy="1131663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797E44C-831B-4D6F-9624-4FCB103048DA}"/>
              </a:ext>
            </a:extLst>
          </p:cNvPr>
          <p:cNvSpPr/>
          <p:nvPr/>
        </p:nvSpPr>
        <p:spPr bwMode="auto">
          <a:xfrm>
            <a:off x="1043620" y="3264352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23B1BA9-4C94-4F06-A084-CC47B2DFD4BB}"/>
              </a:ext>
            </a:extLst>
          </p:cNvPr>
          <p:cNvSpPr/>
          <p:nvPr/>
        </p:nvSpPr>
        <p:spPr bwMode="auto">
          <a:xfrm>
            <a:off x="1043619" y="4350218"/>
            <a:ext cx="2968533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D829659-58AC-4E08-ADF8-97AF9C9A9D65}"/>
              </a:ext>
            </a:extLst>
          </p:cNvPr>
          <p:cNvSpPr/>
          <p:nvPr/>
        </p:nvSpPr>
        <p:spPr bwMode="auto">
          <a:xfrm>
            <a:off x="1043620" y="5583814"/>
            <a:ext cx="6690679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3FBEDAF-48E9-4109-B81A-8A75DDBB574F}"/>
              </a:ext>
            </a:extLst>
          </p:cNvPr>
          <p:cNvSpPr/>
          <p:nvPr/>
        </p:nvSpPr>
        <p:spPr bwMode="auto">
          <a:xfrm>
            <a:off x="4487781" y="2114005"/>
            <a:ext cx="3246519" cy="105989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426E91E-6333-42EC-87CC-6DC474C7E346}"/>
              </a:ext>
            </a:extLst>
          </p:cNvPr>
          <p:cNvSpPr/>
          <p:nvPr/>
        </p:nvSpPr>
        <p:spPr bwMode="auto">
          <a:xfrm>
            <a:off x="4487781" y="3264352"/>
            <a:ext cx="3246519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1EA95ED-9F64-47C3-A5B5-C4D95A861303}"/>
              </a:ext>
            </a:extLst>
          </p:cNvPr>
          <p:cNvSpPr/>
          <p:nvPr/>
        </p:nvSpPr>
        <p:spPr bwMode="auto">
          <a:xfrm>
            <a:off x="4487780" y="4350218"/>
            <a:ext cx="3246519" cy="1030217"/>
          </a:xfrm>
          <a:prstGeom prst="rect">
            <a:avLst/>
          </a:prstGeom>
          <a:solidFill>
            <a:srgbClr val="E8E8E4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2B2D3A"/>
                </a:solidFill>
                <a:latin typeface="Roboto" panose="020B0604020202020204" charset="0"/>
                <a:ea typeface="Roboto" panose="020B0604020202020204" charset="0"/>
              </a:rPr>
              <a:t> НАЦИОНАЛЬНАЯ ПРЕМИЯ БИЗНЕС УСПЕХ, 15 ДЕКАБРЯ 2021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AF2FD35-7E37-4079-A718-A7D8A94B3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 flipH="1">
            <a:off x="9567428" y="-356"/>
            <a:ext cx="2624572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123" name="Группа 77">
            <a:extLst>
              <a:ext uri="{FF2B5EF4-FFF2-40B4-BE49-F238E27FC236}">
                <a16:creationId xmlns:a16="http://schemas.microsoft.com/office/drawing/2014/main" xmlns="" id="{63E03578-F523-420A-AE17-2100E5FBA722}"/>
              </a:ext>
            </a:extLst>
          </p:cNvPr>
          <p:cNvGrpSpPr>
            <a:grpSpLocks/>
          </p:cNvGrpSpPr>
          <p:nvPr/>
        </p:nvGrpSpPr>
        <p:grpSpPr bwMode="auto">
          <a:xfrm>
            <a:off x="755237" y="145448"/>
            <a:ext cx="7877960" cy="1912908"/>
            <a:chOff x="1335088" y="44091"/>
            <a:chExt cx="6743045" cy="2257783"/>
          </a:xfrm>
        </p:grpSpPr>
        <p:sp>
          <p:nvSpPr>
            <p:cNvPr id="5162" name="Title 4">
              <a:extLst>
                <a:ext uri="{FF2B5EF4-FFF2-40B4-BE49-F238E27FC236}">
                  <a16:creationId xmlns:a16="http://schemas.microsoft.com/office/drawing/2014/main" xmlns="" id="{F48F6716-19F0-4714-A6EC-A075C84C8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5088" y="1212104"/>
              <a:ext cx="5195887" cy="108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01CF5D8-0151-4A61-A9E4-D3B17564AF32}"/>
                </a:ext>
              </a:extLst>
            </p:cNvPr>
            <p:cNvSpPr txBox="1"/>
            <p:nvPr/>
          </p:nvSpPr>
          <p:spPr>
            <a:xfrm>
              <a:off x="1575614" y="640572"/>
              <a:ext cx="6502519" cy="4722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B2D3A">
                      <a:alpha val="60000"/>
                    </a:srgb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МЕРОПРИТИЯ ПЛАНИРУЕМЫЕ К ПРОВЕДЕНИЮ В 2021 ГОДУ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B2D3A">
                    <a:alpha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xmlns="" id="{66B8A467-461E-4731-8E39-D47C2F44E7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7537" y="44091"/>
              <a:ext cx="3995103" cy="622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0" b="0" i="0" u="none" strike="noStrike" kern="1200" cap="none" spc="0" normalizeH="0" baseline="0" noProof="0" dirty="0">
                  <a:ln>
                    <a:noFill/>
                  </a:ln>
                  <a:solidFill>
                    <a:srgbClr val="2E6376">
                      <a:alpha val="10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</a:t>
              </a:r>
              <a:r>
                <a:rPr kumimoji="0" lang="ru-RU" sz="10000" b="1" i="0" u="none" strike="noStrike" kern="1200" cap="none" spc="0" normalizeH="0" baseline="0" noProof="0" dirty="0">
                  <a:ln>
                    <a:noFill/>
                  </a:ln>
                  <a:solidFill>
                    <a:srgbClr val="2E6376">
                      <a:alpha val="10000"/>
                    </a:srgbClr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021</a:t>
              </a:r>
              <a:endParaRPr kumimoji="0" lang="en-US" sz="10000" b="0" i="1" u="none" strike="noStrike" kern="1200" cap="none" spc="0" normalizeH="0" baseline="0" noProof="0" dirty="0">
                <a:ln>
                  <a:noFill/>
                </a:ln>
                <a:solidFill>
                  <a:srgbClr val="2B2D3A">
                    <a:alpha val="10000"/>
                  </a:srgbClr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67972D6A-6D1E-4F5D-B185-7062724C0E58}"/>
              </a:ext>
            </a:extLst>
          </p:cNvPr>
          <p:cNvSpPr txBox="1">
            <a:spLocks/>
          </p:cNvSpPr>
          <p:nvPr/>
        </p:nvSpPr>
        <p:spPr bwMode="auto">
          <a:xfrm>
            <a:off x="1324896" y="5625352"/>
            <a:ext cx="6053803" cy="6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«ДЕЛАЙ БИЗНЕС ДЛЯ САМОЗАНЯТЫХ»  29 ноября 2021</a:t>
            </a:r>
          </a:p>
        </p:txBody>
      </p:sp>
      <p:sp>
        <p:nvSpPr>
          <p:cNvPr id="5132" name="Title 4">
            <a:extLst>
              <a:ext uri="{FF2B5EF4-FFF2-40B4-BE49-F238E27FC236}">
                <a16:creationId xmlns:a16="http://schemas.microsoft.com/office/drawing/2014/main" xmlns="" id="{ADD94907-9F4E-41F0-81AE-DD4AB1CE41E7}"/>
              </a:ext>
            </a:extLst>
          </p:cNvPr>
          <p:cNvSpPr txBox="1">
            <a:spLocks/>
          </p:cNvSpPr>
          <p:nvPr/>
        </p:nvSpPr>
        <p:spPr bwMode="auto">
          <a:xfrm>
            <a:off x="4764027" y="3401975"/>
            <a:ext cx="2704279" cy="5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АЗБУКА ПРЕДПРИНИМАТЕЛЬСТВА 17 ноября 2021, онлайн  </a:t>
            </a:r>
          </a:p>
        </p:txBody>
      </p:sp>
      <p:sp>
        <p:nvSpPr>
          <p:cNvPr id="5140" name="Title 4">
            <a:extLst>
              <a:ext uri="{FF2B5EF4-FFF2-40B4-BE49-F238E27FC236}">
                <a16:creationId xmlns:a16="http://schemas.microsoft.com/office/drawing/2014/main" xmlns="" id="{82C2204A-CC8F-4D48-889D-DC3D6323F8E1}"/>
              </a:ext>
            </a:extLst>
          </p:cNvPr>
          <p:cNvSpPr txBox="1">
            <a:spLocks/>
          </p:cNvSpPr>
          <p:nvPr/>
        </p:nvSpPr>
        <p:spPr bwMode="auto">
          <a:xfrm>
            <a:off x="1243268" y="3850418"/>
            <a:ext cx="17684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2E6376"/>
              </a:solidFill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  <p:sp>
        <p:nvSpPr>
          <p:cNvPr id="5145" name="Прямоугольник 5">
            <a:extLst>
              <a:ext uri="{FF2B5EF4-FFF2-40B4-BE49-F238E27FC236}">
                <a16:creationId xmlns:a16="http://schemas.microsoft.com/office/drawing/2014/main" xmlns="" id="{EFA8D968-DB6A-4956-9A37-13C028C550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264191" y="4595134"/>
            <a:ext cx="2606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rPr>
              <a:t/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rPr>
            </a:b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2B2D3A"/>
              </a:solidFill>
              <a:effectLst/>
              <a:uLnTx/>
              <a:uFillTx/>
              <a:latin typeface="Roboto" pitchFamily="2" charset="0"/>
              <a:ea typeface="+mn-ea"/>
              <a:cs typeface="Roboto" pitchFamily="2" charset="0"/>
            </a:endParaRPr>
          </a:p>
        </p:txBody>
      </p:sp>
      <p:sp>
        <p:nvSpPr>
          <p:cNvPr id="5151" name="Title 4">
            <a:extLst>
              <a:ext uri="{FF2B5EF4-FFF2-40B4-BE49-F238E27FC236}">
                <a16:creationId xmlns:a16="http://schemas.microsoft.com/office/drawing/2014/main" xmlns="" id="{34967356-4AD9-4DC1-AF8D-16882BB83013}"/>
              </a:ext>
            </a:extLst>
          </p:cNvPr>
          <p:cNvSpPr txBox="1">
            <a:spLocks/>
          </p:cNvSpPr>
          <p:nvPr/>
        </p:nvSpPr>
        <p:spPr bwMode="auto">
          <a:xfrm>
            <a:off x="1243268" y="4576450"/>
            <a:ext cx="2476443" cy="5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latin typeface="Roboto Black" pitchFamily="2" charset="0"/>
                <a:cs typeface="Roboto Black" pitchFamily="2" charset="0"/>
              </a:rPr>
              <a:t>БИЗНЕС ИГРА «МЫ-КОМАНДА» Г. БУЗУЛУК 3 ДЕКАБРЯ 2021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  <p:sp>
        <p:nvSpPr>
          <p:cNvPr id="70" name="Title 4">
            <a:extLst>
              <a:ext uri="{FF2B5EF4-FFF2-40B4-BE49-F238E27FC236}">
                <a16:creationId xmlns:a16="http://schemas.microsoft.com/office/drawing/2014/main" xmlns="" id="{BA195A88-7615-4FD3-96A8-D8AFC317E271}"/>
              </a:ext>
            </a:extLst>
          </p:cNvPr>
          <p:cNvSpPr txBox="1">
            <a:spLocks/>
          </p:cNvSpPr>
          <p:nvPr/>
        </p:nvSpPr>
        <p:spPr bwMode="auto">
          <a:xfrm>
            <a:off x="4764027" y="2170849"/>
            <a:ext cx="2808810" cy="7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ДЕЛАЙ БИЗНЕС ДЛЯ НАЧИНАЮЩИХ ПРЕДПРИНИМАТЕЛЕЙ 17 ноября </a:t>
            </a:r>
            <a:r>
              <a:rPr lang="ru-RU" altLang="ru-RU" sz="1400" b="1" dirty="0">
                <a:latin typeface="Roboto Black" pitchFamily="2" charset="0"/>
                <a:cs typeface="Roboto Black" pitchFamily="2" charset="0"/>
              </a:rPr>
              <a:t>ОНЛАЙН/ОФЛАЙН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Black" pitchFamily="2" charset="0"/>
              <a:ea typeface="+mn-ea"/>
              <a:cs typeface="Roboto Black" pitchFamily="2" charset="0"/>
            </a:endParaRPr>
          </a:p>
        </p:txBody>
      </p:sp>
      <p:sp>
        <p:nvSpPr>
          <p:cNvPr id="50" name="Title 4">
            <a:extLst>
              <a:ext uri="{FF2B5EF4-FFF2-40B4-BE49-F238E27FC236}">
                <a16:creationId xmlns:a16="http://schemas.microsoft.com/office/drawing/2014/main" xmlns="" id="{F139CBE1-1B78-4D10-8C8C-66FAE64CFF41}"/>
              </a:ext>
            </a:extLst>
          </p:cNvPr>
          <p:cNvSpPr txBox="1">
            <a:spLocks/>
          </p:cNvSpPr>
          <p:nvPr/>
        </p:nvSpPr>
        <p:spPr bwMode="auto">
          <a:xfrm>
            <a:off x="1201314" y="3367542"/>
            <a:ext cx="2379299" cy="10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Roboto Black" pitchFamily="2" charset="0"/>
              </a:rPr>
              <a:t>ФОРМАМАРКЕТ  (ФОРУМ КРЕАТИВНЫХ ИНДУСТРИЙ) 10 ДЕКАБРЯ 2021 </a:t>
            </a:r>
          </a:p>
        </p:txBody>
      </p:sp>
      <p:sp>
        <p:nvSpPr>
          <p:cNvPr id="68" name="Title 4">
            <a:extLst>
              <a:ext uri="{FF2B5EF4-FFF2-40B4-BE49-F238E27FC236}">
                <a16:creationId xmlns:a16="http://schemas.microsoft.com/office/drawing/2014/main" xmlns="" id="{BA4BF18D-8CEA-464C-89E0-919A8211B02B}"/>
              </a:ext>
            </a:extLst>
          </p:cNvPr>
          <p:cNvSpPr txBox="1">
            <a:spLocks/>
          </p:cNvSpPr>
          <p:nvPr/>
        </p:nvSpPr>
        <p:spPr bwMode="auto">
          <a:xfrm>
            <a:off x="1143000" y="2272194"/>
            <a:ext cx="2869153" cy="5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КОНКУРС «ЛУЧШИЙ СОЦИАЛЬНЫЙ ПРОЕКТ 2021»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dirty="0">
                <a:latin typeface="Roboto Black" pitchFamily="2" charset="0"/>
                <a:cs typeface="Roboto Black" pitchFamily="2" charset="0"/>
              </a:rPr>
              <a:t>2 ДЕКАБРЯ 2021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rPr>
              <a:t>ОНЛАЙН/ОФЛАЙН</a:t>
            </a:r>
          </a:p>
        </p:txBody>
      </p:sp>
    </p:spTree>
    <p:extLst>
      <p:ext uri="{BB962C8B-B14F-4D97-AF65-F5344CB8AC3E}">
        <p14:creationId xmlns:p14="http://schemas.microsoft.com/office/powerpoint/2010/main" val="384986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F68544B-0DD7-40B5-B06D-B0C7BD76A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2" t="6996" r="-1222" b="673"/>
          <a:stretch/>
        </p:blipFill>
        <p:spPr>
          <a:xfrm flipH="1">
            <a:off x="9567428" y="-356"/>
            <a:ext cx="2624572" cy="685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4639072" y="3544058"/>
            <a:ext cx="3005138" cy="1476375"/>
            <a:chOff x="818357" y="5221389"/>
            <a:chExt cx="3005138" cy="1476375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436E53D4-F5F0-4C83-B56B-823C3290C8AF}"/>
                </a:ext>
              </a:extLst>
            </p:cNvPr>
            <p:cNvSpPr/>
            <p:nvPr/>
          </p:nvSpPr>
          <p:spPr bwMode="auto">
            <a:xfrm>
              <a:off x="818357" y="5221389"/>
              <a:ext cx="3005138" cy="1476375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67" name="Блок-схема: узел 66">
              <a:extLst>
                <a:ext uri="{FF2B5EF4-FFF2-40B4-BE49-F238E27FC236}">
                  <a16:creationId xmlns:a16="http://schemas.microsoft.com/office/drawing/2014/main" xmlns="" id="{2A9DE407-291A-4A8D-BA9C-8978B4D94257}"/>
                </a:ext>
              </a:extLst>
            </p:cNvPr>
            <p:cNvSpPr/>
            <p:nvPr/>
          </p:nvSpPr>
          <p:spPr>
            <a:xfrm>
              <a:off x="3150063" y="5455895"/>
              <a:ext cx="396875" cy="396875"/>
            </a:xfrm>
            <a:prstGeom prst="flowChartConnector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2B2D3A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18357" y="3538252"/>
            <a:ext cx="3005138" cy="1476375"/>
            <a:chOff x="818357" y="3538252"/>
            <a:chExt cx="3005138" cy="1476375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C114C5FB-AC4F-498B-B723-7DA740055E4F}"/>
                </a:ext>
              </a:extLst>
            </p:cNvPr>
            <p:cNvSpPr/>
            <p:nvPr/>
          </p:nvSpPr>
          <p:spPr bwMode="auto">
            <a:xfrm>
              <a:off x="818357" y="3538252"/>
              <a:ext cx="3005138" cy="1476375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37" name="Блок-схема: узел 136">
              <a:extLst>
                <a:ext uri="{FF2B5EF4-FFF2-40B4-BE49-F238E27FC236}">
                  <a16:creationId xmlns:a16="http://schemas.microsoft.com/office/drawing/2014/main" xmlns="" id="{A008F8E4-8F60-4FF7-9BCE-74245E00AEA0}"/>
                </a:ext>
              </a:extLst>
            </p:cNvPr>
            <p:cNvSpPr/>
            <p:nvPr/>
          </p:nvSpPr>
          <p:spPr>
            <a:xfrm>
              <a:off x="3171233" y="3701427"/>
              <a:ext cx="398462" cy="396875"/>
            </a:xfrm>
            <a:prstGeom prst="flowChartConnector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2B2D3A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459788" y="3541129"/>
            <a:ext cx="3005138" cy="1476375"/>
            <a:chOff x="8459788" y="3552247"/>
            <a:chExt cx="3005138" cy="1476375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9F186DC6-2927-48F8-B5D7-DB1EF209DCA8}"/>
                </a:ext>
              </a:extLst>
            </p:cNvPr>
            <p:cNvSpPr/>
            <p:nvPr/>
          </p:nvSpPr>
          <p:spPr bwMode="auto">
            <a:xfrm>
              <a:off x="8459788" y="3552247"/>
              <a:ext cx="3005138" cy="1476375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43" name="Блок-схема: узел 142">
              <a:extLst>
                <a:ext uri="{FF2B5EF4-FFF2-40B4-BE49-F238E27FC236}">
                  <a16:creationId xmlns:a16="http://schemas.microsoft.com/office/drawing/2014/main" xmlns="" id="{A94BC2B6-2835-4DD3-A6CC-CD288E17495D}"/>
                </a:ext>
              </a:extLst>
            </p:cNvPr>
            <p:cNvSpPr/>
            <p:nvPr/>
          </p:nvSpPr>
          <p:spPr>
            <a:xfrm>
              <a:off x="10768012" y="3689385"/>
              <a:ext cx="396875" cy="396875"/>
            </a:xfrm>
            <a:prstGeom prst="flowChartConnector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2B2D3A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459788" y="1835150"/>
            <a:ext cx="3005137" cy="1476375"/>
            <a:chOff x="8459788" y="1835150"/>
            <a:chExt cx="3005137" cy="1476375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F189FCC9-E900-4C0E-8EAB-5E13D3DE87FC}"/>
                </a:ext>
              </a:extLst>
            </p:cNvPr>
            <p:cNvSpPr/>
            <p:nvPr/>
          </p:nvSpPr>
          <p:spPr bwMode="auto">
            <a:xfrm>
              <a:off x="8459788" y="1835150"/>
              <a:ext cx="3005137" cy="1476375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34" name="Блок-схема: узел 133">
              <a:extLst>
                <a:ext uri="{FF2B5EF4-FFF2-40B4-BE49-F238E27FC236}">
                  <a16:creationId xmlns:a16="http://schemas.microsoft.com/office/drawing/2014/main" xmlns="" id="{029B3CCA-E8B9-4F06-9B8F-4DCAF92688FC}"/>
                </a:ext>
              </a:extLst>
            </p:cNvPr>
            <p:cNvSpPr/>
            <p:nvPr/>
          </p:nvSpPr>
          <p:spPr>
            <a:xfrm>
              <a:off x="10768013" y="2019300"/>
              <a:ext cx="396875" cy="396875"/>
            </a:xfrm>
            <a:prstGeom prst="flowChartConnector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2B2D3A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632325" y="1835150"/>
            <a:ext cx="3005138" cy="1476375"/>
            <a:chOff x="4632325" y="1835150"/>
            <a:chExt cx="3005138" cy="1476375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E5548F41-C96B-4BE9-B9E1-1E03CB921A03}"/>
                </a:ext>
              </a:extLst>
            </p:cNvPr>
            <p:cNvSpPr/>
            <p:nvPr/>
          </p:nvSpPr>
          <p:spPr bwMode="auto">
            <a:xfrm>
              <a:off x="4632325" y="1835150"/>
              <a:ext cx="3005138" cy="1476375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31" name="Блок-схема: узел 130">
              <a:extLst>
                <a:ext uri="{FF2B5EF4-FFF2-40B4-BE49-F238E27FC236}">
                  <a16:creationId xmlns:a16="http://schemas.microsoft.com/office/drawing/2014/main" xmlns="" id="{598A8B11-44DD-4D9F-B55A-CA52D9574D64}"/>
                </a:ext>
              </a:extLst>
            </p:cNvPr>
            <p:cNvSpPr/>
            <p:nvPr/>
          </p:nvSpPr>
          <p:spPr>
            <a:xfrm>
              <a:off x="6957857" y="2025650"/>
              <a:ext cx="396875" cy="396875"/>
            </a:xfrm>
            <a:prstGeom prst="flowChartConnector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2B2D3A"/>
                </a:solidFill>
              </a:endParaRPr>
            </a:p>
          </p:txBody>
        </p:sp>
      </p:grpSp>
      <p:grpSp>
        <p:nvGrpSpPr>
          <p:cNvPr id="5123" name="Группа 77">
            <a:extLst>
              <a:ext uri="{FF2B5EF4-FFF2-40B4-BE49-F238E27FC236}">
                <a16:creationId xmlns:a16="http://schemas.microsoft.com/office/drawing/2014/main" xmlns="" id="{63E03578-F523-420A-AE17-2100E5FBA722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44450"/>
            <a:ext cx="5195888" cy="2257425"/>
            <a:chOff x="1335088" y="44091"/>
            <a:chExt cx="5195887" cy="2257784"/>
          </a:xfrm>
        </p:grpSpPr>
        <p:sp>
          <p:nvSpPr>
            <p:cNvPr id="5162" name="Title 4">
              <a:extLst>
                <a:ext uri="{FF2B5EF4-FFF2-40B4-BE49-F238E27FC236}">
                  <a16:creationId xmlns:a16="http://schemas.microsoft.com/office/drawing/2014/main" xmlns="" id="{F48F6716-19F0-4714-A6EC-A075C84C8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5088" y="935038"/>
              <a:ext cx="5195887" cy="136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4000" dirty="0">
                  <a:latin typeface="Roboto Black" pitchFamily="2" charset="0"/>
                  <a:cs typeface="Roboto Black" pitchFamily="2" charset="0"/>
                </a:rPr>
                <a:t>Размер средств</a:t>
              </a:r>
              <a:endParaRPr lang="en-US" altLang="ru-RU" sz="4000" dirty="0">
                <a:latin typeface="Roboto Black" pitchFamily="2" charset="0"/>
                <a:cs typeface="Roboto Black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01CF5D8-0151-4A61-A9E4-D3B17564AF32}"/>
                </a:ext>
              </a:extLst>
            </p:cNvPr>
            <p:cNvSpPr txBox="1"/>
            <p:nvPr/>
          </p:nvSpPr>
          <p:spPr>
            <a:xfrm>
              <a:off x="1335683" y="627893"/>
              <a:ext cx="5168402" cy="3693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ПРОГРАММЫ НЕФИНАНСОВОЙ ПОДДЕРЖКИ</a:t>
              </a:r>
              <a:endParaRPr lang="en-US" dirty="0">
                <a:solidFill>
                  <a:schemeClr val="tx1"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xmlns="" id="{66B8A467-461E-4731-8E39-D47C2F44E7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7537" y="44091"/>
              <a:ext cx="3995103" cy="622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0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</a:t>
              </a:r>
              <a:r>
                <a:rPr lang="ru-RU" sz="10000" b="1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021</a:t>
              </a:r>
              <a:endParaRPr lang="en-US" sz="10000" i="1" dirty="0">
                <a:solidFill>
                  <a:schemeClr val="tx1">
                    <a:alpha val="1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sp>
        <p:nvSpPr>
          <p:cNvPr id="5125" name="Title 4">
            <a:extLst>
              <a:ext uri="{FF2B5EF4-FFF2-40B4-BE49-F238E27FC236}">
                <a16:creationId xmlns:a16="http://schemas.microsoft.com/office/drawing/2014/main" xmlns="" id="{61C82C23-C794-429B-B127-31B2FCBF6B6A}"/>
              </a:ext>
            </a:extLst>
          </p:cNvPr>
          <p:cNvSpPr txBox="1">
            <a:spLocks/>
          </p:cNvSpPr>
          <p:nvPr/>
        </p:nvSpPr>
        <p:spPr bwMode="auto">
          <a:xfrm>
            <a:off x="8596313" y="3850417"/>
            <a:ext cx="1897284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МЕЖДУНАРОДНЫЕ ВЫСТАВКИ</a:t>
            </a:r>
          </a:p>
          <a:p>
            <a:endParaRPr lang="ru-RU" altLang="ru-RU" sz="1400" dirty="0">
              <a:solidFill>
                <a:srgbClr val="2E6376"/>
              </a:solidFill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5129" name="Прямоугольник 5">
            <a:extLst>
              <a:ext uri="{FF2B5EF4-FFF2-40B4-BE49-F238E27FC236}">
                <a16:creationId xmlns:a16="http://schemas.microsoft.com/office/drawing/2014/main" xmlns="" id="{D88BDA84-FAB3-43E9-8F76-6F5BBD3C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0" y="4595134"/>
            <a:ext cx="260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Бюджет: </a:t>
            </a: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31,7 млн руб.</a:t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Количество мест: 8</a:t>
            </a:r>
            <a:endParaRPr lang="ru-RU" altLang="ru-RU" sz="8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67972D6A-6D1E-4F5D-B185-7062724C0E58}"/>
              </a:ext>
            </a:extLst>
          </p:cNvPr>
          <p:cNvSpPr txBox="1">
            <a:spLocks/>
          </p:cNvSpPr>
          <p:nvPr/>
        </p:nvSpPr>
        <p:spPr bwMode="auto">
          <a:xfrm>
            <a:off x="4764088" y="2066925"/>
            <a:ext cx="222453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СОПРОВОЖДЕНИЕ</a:t>
            </a:r>
          </a:p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ЭКСПОРТНОГО КОНТРАКТА</a:t>
            </a:r>
          </a:p>
          <a:p>
            <a:endParaRPr lang="ru-RU" altLang="ru-RU" sz="1400" dirty="0">
              <a:solidFill>
                <a:srgbClr val="2E6376"/>
              </a:solidFill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5133" name="Прямоугольник 5">
            <a:extLst>
              <a:ext uri="{FF2B5EF4-FFF2-40B4-BE49-F238E27FC236}">
                <a16:creationId xmlns:a16="http://schemas.microsoft.com/office/drawing/2014/main" xmlns="" id="{E2118B74-471E-4F23-85A7-1E24858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03" y="2876941"/>
            <a:ext cx="260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Бюджет: </a:t>
            </a: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0,5 млн руб.</a:t>
            </a:r>
          </a:p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Количество мест: 4 </a:t>
            </a:r>
            <a:endParaRPr lang="ru-RU" altLang="ru-RU" sz="8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5132" name="Title 4">
            <a:extLst>
              <a:ext uri="{FF2B5EF4-FFF2-40B4-BE49-F238E27FC236}">
                <a16:creationId xmlns:a16="http://schemas.microsoft.com/office/drawing/2014/main" xmlns="" id="{ADD94907-9F4E-41F0-81AE-DD4AB1CE41E7}"/>
              </a:ext>
            </a:extLst>
          </p:cNvPr>
          <p:cNvSpPr txBox="1">
            <a:spLocks/>
          </p:cNvSpPr>
          <p:nvPr/>
        </p:nvSpPr>
        <p:spPr bwMode="auto">
          <a:xfrm>
            <a:off x="8589962" y="2139156"/>
            <a:ext cx="20494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МЕЖДУНАРОДНЫЕ                          БИЗНЕС МИССИИ</a:t>
            </a:r>
          </a:p>
          <a:p>
            <a:endParaRPr lang="ru-RU" altLang="ru-RU" sz="1400" dirty="0">
              <a:solidFill>
                <a:srgbClr val="2E6376"/>
              </a:solidFill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5137" name="Прямоугольник 5">
            <a:extLst>
              <a:ext uri="{FF2B5EF4-FFF2-40B4-BE49-F238E27FC236}">
                <a16:creationId xmlns:a16="http://schemas.microsoft.com/office/drawing/2014/main" xmlns="" id="{CFA153A6-9C4A-40DD-9122-2A0168398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2876941"/>
            <a:ext cx="2606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Бюджет: </a:t>
            </a: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5,1 млн руб.</a:t>
            </a:r>
          </a:p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Количество мест: 12</a:t>
            </a: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/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endParaRPr lang="ru-RU" altLang="ru-RU" sz="8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5140" name="Title 4">
            <a:extLst>
              <a:ext uri="{FF2B5EF4-FFF2-40B4-BE49-F238E27FC236}">
                <a16:creationId xmlns:a16="http://schemas.microsoft.com/office/drawing/2014/main" xmlns="" id="{82C2204A-CC8F-4D48-889D-DC3D6323F8E1}"/>
              </a:ext>
            </a:extLst>
          </p:cNvPr>
          <p:cNvSpPr txBox="1">
            <a:spLocks/>
          </p:cNvSpPr>
          <p:nvPr/>
        </p:nvSpPr>
        <p:spPr bwMode="auto">
          <a:xfrm>
            <a:off x="888715" y="3850418"/>
            <a:ext cx="176847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РЕВЕРСНЫЕ БИЗНЕС МИССИИ</a:t>
            </a:r>
          </a:p>
          <a:p>
            <a:endParaRPr lang="ru-RU" altLang="ru-RU" sz="1400" dirty="0">
              <a:solidFill>
                <a:srgbClr val="2E6376"/>
              </a:solidFill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5145" name="Прямоугольник 5">
            <a:extLst>
              <a:ext uri="{FF2B5EF4-FFF2-40B4-BE49-F238E27FC236}">
                <a16:creationId xmlns:a16="http://schemas.microsoft.com/office/drawing/2014/main" xmlns="" id="{EFA8D968-DB6A-4956-9A37-13C028C5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4595134"/>
            <a:ext cx="260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Бюджет: </a:t>
            </a: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1,9 млн руб.</a:t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Количество мест: 6</a:t>
            </a:r>
            <a:endParaRPr lang="ru-RU" altLang="ru-RU" sz="8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xmlns="" id="{DA3C94BE-D3B8-4E2A-8983-812C5210E21E}"/>
              </a:ext>
            </a:extLst>
          </p:cNvPr>
          <p:cNvGrpSpPr/>
          <p:nvPr/>
        </p:nvGrpSpPr>
        <p:grpSpPr>
          <a:xfrm>
            <a:off x="7038321" y="1949564"/>
            <a:ext cx="482402" cy="436983"/>
            <a:chOff x="4600216" y="1907062"/>
            <a:chExt cx="482402" cy="482400"/>
          </a:xfrm>
          <a:solidFill>
            <a:srgbClr val="135A7F"/>
          </a:solidFill>
        </p:grpSpPr>
        <p:sp>
          <p:nvSpPr>
            <p:cNvPr id="195" name="Полилиния: фигура 194">
              <a:extLst>
                <a:ext uri="{FF2B5EF4-FFF2-40B4-BE49-F238E27FC236}">
                  <a16:creationId xmlns:a16="http://schemas.microsoft.com/office/drawing/2014/main" xmlns="" id="{1AB6CC97-A04B-4B4B-BDC4-4C730DC2AFF1}"/>
                </a:ext>
              </a:extLst>
            </p:cNvPr>
            <p:cNvSpPr/>
            <p:nvPr/>
          </p:nvSpPr>
          <p:spPr>
            <a:xfrm>
              <a:off x="4600216" y="1907062"/>
              <a:ext cx="195975" cy="226125"/>
            </a:xfrm>
            <a:custGeom>
              <a:avLst/>
              <a:gdLst>
                <a:gd name="connsiteX0" fmla="*/ 176791 w 195975"/>
                <a:gd name="connsiteY0" fmla="*/ 214476 h 226125"/>
                <a:gd name="connsiteX1" fmla="*/ 176791 w 195975"/>
                <a:gd name="connsiteY1" fmla="*/ 184326 h 226125"/>
                <a:gd name="connsiteX2" fmla="*/ 150093 w 195975"/>
                <a:gd name="connsiteY2" fmla="*/ 138506 h 226125"/>
                <a:gd name="connsiteX3" fmla="*/ 190600 w 195975"/>
                <a:gd name="connsiteY3" fmla="*/ 113127 h 226125"/>
                <a:gd name="connsiteX4" fmla="*/ 190976 w 195975"/>
                <a:gd name="connsiteY4" fmla="*/ 105393 h 226125"/>
                <a:gd name="connsiteX5" fmla="*/ 184328 w 195975"/>
                <a:gd name="connsiteY5" fmla="*/ 101414 h 226125"/>
                <a:gd name="connsiteX6" fmla="*/ 161716 w 195975"/>
                <a:gd name="connsiteY6" fmla="*/ 78801 h 226125"/>
                <a:gd name="connsiteX7" fmla="*/ 161716 w 195975"/>
                <a:gd name="connsiteY7" fmla="*/ 71264 h 226125"/>
                <a:gd name="connsiteX8" fmla="*/ 101416 w 195975"/>
                <a:gd name="connsiteY8" fmla="*/ 10964 h 226125"/>
                <a:gd name="connsiteX9" fmla="*/ 41116 w 195975"/>
                <a:gd name="connsiteY9" fmla="*/ 71264 h 226125"/>
                <a:gd name="connsiteX10" fmla="*/ 41116 w 195975"/>
                <a:gd name="connsiteY10" fmla="*/ 78801 h 226125"/>
                <a:gd name="connsiteX11" fmla="*/ 18503 w 195975"/>
                <a:gd name="connsiteY11" fmla="*/ 101414 h 226125"/>
                <a:gd name="connsiteX12" fmla="*/ 11855 w 195975"/>
                <a:gd name="connsiteY12" fmla="*/ 105393 h 226125"/>
                <a:gd name="connsiteX13" fmla="*/ 12232 w 195975"/>
                <a:gd name="connsiteY13" fmla="*/ 113127 h 226125"/>
                <a:gd name="connsiteX14" fmla="*/ 52739 w 195975"/>
                <a:gd name="connsiteY14" fmla="*/ 138506 h 226125"/>
                <a:gd name="connsiteX15" fmla="*/ 26041 w 195975"/>
                <a:gd name="connsiteY15" fmla="*/ 184326 h 226125"/>
                <a:gd name="connsiteX16" fmla="*/ 26041 w 195975"/>
                <a:gd name="connsiteY16" fmla="*/ 214476 h 226125"/>
                <a:gd name="connsiteX17" fmla="*/ 33578 w 195975"/>
                <a:gd name="connsiteY17" fmla="*/ 222014 h 226125"/>
                <a:gd name="connsiteX18" fmla="*/ 169253 w 195975"/>
                <a:gd name="connsiteY18" fmla="*/ 222014 h 226125"/>
                <a:gd name="connsiteX19" fmla="*/ 176791 w 195975"/>
                <a:gd name="connsiteY19" fmla="*/ 214476 h 226125"/>
                <a:gd name="connsiteX20" fmla="*/ 131566 w 195975"/>
                <a:gd name="connsiteY20" fmla="*/ 101414 h 226125"/>
                <a:gd name="connsiteX21" fmla="*/ 101416 w 195975"/>
                <a:gd name="connsiteY21" fmla="*/ 131564 h 226125"/>
                <a:gd name="connsiteX22" fmla="*/ 71266 w 195975"/>
                <a:gd name="connsiteY22" fmla="*/ 101414 h 226125"/>
                <a:gd name="connsiteX23" fmla="*/ 71266 w 195975"/>
                <a:gd name="connsiteY23" fmla="*/ 86339 h 226125"/>
                <a:gd name="connsiteX24" fmla="*/ 101416 w 195975"/>
                <a:gd name="connsiteY24" fmla="*/ 71241 h 226125"/>
                <a:gd name="connsiteX25" fmla="*/ 131566 w 195975"/>
                <a:gd name="connsiteY25" fmla="*/ 86339 h 226125"/>
                <a:gd name="connsiteX26" fmla="*/ 78803 w 195975"/>
                <a:gd name="connsiteY26" fmla="*/ 146639 h 226125"/>
                <a:gd name="connsiteX27" fmla="*/ 101416 w 195975"/>
                <a:gd name="connsiteY27" fmla="*/ 146639 h 226125"/>
                <a:gd name="connsiteX28" fmla="*/ 124028 w 195975"/>
                <a:gd name="connsiteY28" fmla="*/ 146639 h 226125"/>
                <a:gd name="connsiteX29" fmla="*/ 115669 w 195975"/>
                <a:gd name="connsiteY29" fmla="*/ 157779 h 226125"/>
                <a:gd name="connsiteX30" fmla="*/ 106737 w 195975"/>
                <a:gd name="connsiteY30" fmla="*/ 148847 h 226125"/>
                <a:gd name="connsiteX31" fmla="*/ 101416 w 195975"/>
                <a:gd name="connsiteY31" fmla="*/ 146639 h 226125"/>
                <a:gd name="connsiteX32" fmla="*/ 96087 w 195975"/>
                <a:gd name="connsiteY32" fmla="*/ 148847 h 226125"/>
                <a:gd name="connsiteX33" fmla="*/ 87155 w 195975"/>
                <a:gd name="connsiteY33" fmla="*/ 157779 h 226125"/>
                <a:gd name="connsiteX34" fmla="*/ 56191 w 195975"/>
                <a:gd name="connsiteY34" fmla="*/ 78801 h 226125"/>
                <a:gd name="connsiteX35" fmla="*/ 56191 w 195975"/>
                <a:gd name="connsiteY35" fmla="*/ 71264 h 226125"/>
                <a:gd name="connsiteX36" fmla="*/ 101416 w 195975"/>
                <a:gd name="connsiteY36" fmla="*/ 26039 h 226125"/>
                <a:gd name="connsiteX37" fmla="*/ 146641 w 195975"/>
                <a:gd name="connsiteY37" fmla="*/ 71264 h 226125"/>
                <a:gd name="connsiteX38" fmla="*/ 146641 w 195975"/>
                <a:gd name="connsiteY38" fmla="*/ 78801 h 226125"/>
                <a:gd name="connsiteX39" fmla="*/ 170120 w 195975"/>
                <a:gd name="connsiteY39" fmla="*/ 113707 h 226125"/>
                <a:gd name="connsiteX40" fmla="*/ 142081 w 195975"/>
                <a:gd name="connsiteY40" fmla="*/ 124026 h 226125"/>
                <a:gd name="connsiteX41" fmla="*/ 140528 w 195975"/>
                <a:gd name="connsiteY41" fmla="*/ 124026 h 226125"/>
                <a:gd name="connsiteX42" fmla="*/ 146641 w 195975"/>
                <a:gd name="connsiteY42" fmla="*/ 101414 h 226125"/>
                <a:gd name="connsiteX43" fmla="*/ 146641 w 195975"/>
                <a:gd name="connsiteY43" fmla="*/ 78801 h 226125"/>
                <a:gd name="connsiteX44" fmla="*/ 139103 w 195975"/>
                <a:gd name="connsiteY44" fmla="*/ 71264 h 226125"/>
                <a:gd name="connsiteX45" fmla="*/ 131566 w 195975"/>
                <a:gd name="connsiteY45" fmla="*/ 71264 h 226125"/>
                <a:gd name="connsiteX46" fmla="*/ 108953 w 195975"/>
                <a:gd name="connsiteY46" fmla="*/ 48651 h 226125"/>
                <a:gd name="connsiteX47" fmla="*/ 101416 w 195975"/>
                <a:gd name="connsiteY47" fmla="*/ 41114 h 226125"/>
                <a:gd name="connsiteX48" fmla="*/ 93878 w 195975"/>
                <a:gd name="connsiteY48" fmla="*/ 48651 h 226125"/>
                <a:gd name="connsiteX49" fmla="*/ 71266 w 195975"/>
                <a:gd name="connsiteY49" fmla="*/ 71264 h 226125"/>
                <a:gd name="connsiteX50" fmla="*/ 63728 w 195975"/>
                <a:gd name="connsiteY50" fmla="*/ 71264 h 226125"/>
                <a:gd name="connsiteX51" fmla="*/ 56191 w 195975"/>
                <a:gd name="connsiteY51" fmla="*/ 78801 h 226125"/>
                <a:gd name="connsiteX52" fmla="*/ 56191 w 195975"/>
                <a:gd name="connsiteY52" fmla="*/ 101414 h 226125"/>
                <a:gd name="connsiteX53" fmla="*/ 62311 w 195975"/>
                <a:gd name="connsiteY53" fmla="*/ 124026 h 226125"/>
                <a:gd name="connsiteX54" fmla="*/ 60751 w 195975"/>
                <a:gd name="connsiteY54" fmla="*/ 124026 h 226125"/>
                <a:gd name="connsiteX55" fmla="*/ 32704 w 195975"/>
                <a:gd name="connsiteY55" fmla="*/ 113707 h 226125"/>
                <a:gd name="connsiteX56" fmla="*/ 56191 w 195975"/>
                <a:gd name="connsiteY56" fmla="*/ 78801 h 226125"/>
                <a:gd name="connsiteX57" fmla="*/ 161716 w 195975"/>
                <a:gd name="connsiteY57" fmla="*/ 206939 h 226125"/>
                <a:gd name="connsiteX58" fmla="*/ 146641 w 195975"/>
                <a:gd name="connsiteY58" fmla="*/ 206939 h 226125"/>
                <a:gd name="connsiteX59" fmla="*/ 146641 w 195975"/>
                <a:gd name="connsiteY59" fmla="*/ 176789 h 226125"/>
                <a:gd name="connsiteX60" fmla="*/ 131566 w 195975"/>
                <a:gd name="connsiteY60" fmla="*/ 176789 h 226125"/>
                <a:gd name="connsiteX61" fmla="*/ 131566 w 195975"/>
                <a:gd name="connsiteY61" fmla="*/ 206939 h 226125"/>
                <a:gd name="connsiteX62" fmla="*/ 71266 w 195975"/>
                <a:gd name="connsiteY62" fmla="*/ 206939 h 226125"/>
                <a:gd name="connsiteX63" fmla="*/ 71266 w 195975"/>
                <a:gd name="connsiteY63" fmla="*/ 176789 h 226125"/>
                <a:gd name="connsiteX64" fmla="*/ 56191 w 195975"/>
                <a:gd name="connsiteY64" fmla="*/ 176789 h 226125"/>
                <a:gd name="connsiteX65" fmla="*/ 56191 w 195975"/>
                <a:gd name="connsiteY65" fmla="*/ 206939 h 226125"/>
                <a:gd name="connsiteX66" fmla="*/ 41116 w 195975"/>
                <a:gd name="connsiteY66" fmla="*/ 206939 h 226125"/>
                <a:gd name="connsiteX67" fmla="*/ 41116 w 195975"/>
                <a:gd name="connsiteY67" fmla="*/ 184326 h 226125"/>
                <a:gd name="connsiteX68" fmla="*/ 62756 w 195975"/>
                <a:gd name="connsiteY68" fmla="*/ 150362 h 226125"/>
                <a:gd name="connsiteX69" fmla="*/ 80311 w 195975"/>
                <a:gd name="connsiteY69" fmla="*/ 173774 h 226125"/>
                <a:gd name="connsiteX70" fmla="*/ 85806 w 195975"/>
                <a:gd name="connsiteY70" fmla="*/ 176766 h 226125"/>
                <a:gd name="connsiteX71" fmla="*/ 91670 w 195975"/>
                <a:gd name="connsiteY71" fmla="*/ 174580 h 226125"/>
                <a:gd name="connsiteX72" fmla="*/ 101416 w 195975"/>
                <a:gd name="connsiteY72" fmla="*/ 164834 h 226125"/>
                <a:gd name="connsiteX73" fmla="*/ 111162 w 195975"/>
                <a:gd name="connsiteY73" fmla="*/ 174580 h 226125"/>
                <a:gd name="connsiteX74" fmla="*/ 116491 w 195975"/>
                <a:gd name="connsiteY74" fmla="*/ 176789 h 226125"/>
                <a:gd name="connsiteX75" fmla="*/ 117026 w 195975"/>
                <a:gd name="connsiteY75" fmla="*/ 176766 h 226125"/>
                <a:gd name="connsiteX76" fmla="*/ 122521 w 195975"/>
                <a:gd name="connsiteY76" fmla="*/ 173774 h 226125"/>
                <a:gd name="connsiteX77" fmla="*/ 140076 w 195975"/>
                <a:gd name="connsiteY77" fmla="*/ 150362 h 226125"/>
                <a:gd name="connsiteX78" fmla="*/ 161716 w 195975"/>
                <a:gd name="connsiteY78" fmla="*/ 184326 h 22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95975" h="226125">
                  <a:moveTo>
                    <a:pt x="176791" y="214476"/>
                  </a:moveTo>
                  <a:lnTo>
                    <a:pt x="176791" y="184326"/>
                  </a:lnTo>
                  <a:cubicBezTo>
                    <a:pt x="176791" y="164714"/>
                    <a:pt x="166012" y="147603"/>
                    <a:pt x="150093" y="138506"/>
                  </a:cubicBezTo>
                  <a:cubicBezTo>
                    <a:pt x="166495" y="136244"/>
                    <a:pt x="181261" y="127139"/>
                    <a:pt x="190600" y="113127"/>
                  </a:cubicBezTo>
                  <a:cubicBezTo>
                    <a:pt x="192145" y="110813"/>
                    <a:pt x="192288" y="107843"/>
                    <a:pt x="190976" y="105393"/>
                  </a:cubicBezTo>
                  <a:cubicBezTo>
                    <a:pt x="189665" y="102944"/>
                    <a:pt x="187110" y="101414"/>
                    <a:pt x="184328" y="101414"/>
                  </a:cubicBezTo>
                  <a:cubicBezTo>
                    <a:pt x="171861" y="101414"/>
                    <a:pt x="161716" y="91268"/>
                    <a:pt x="161716" y="78801"/>
                  </a:cubicBezTo>
                  <a:lnTo>
                    <a:pt x="161716" y="71264"/>
                  </a:lnTo>
                  <a:cubicBezTo>
                    <a:pt x="161716" y="38016"/>
                    <a:pt x="134664" y="10964"/>
                    <a:pt x="101416" y="10964"/>
                  </a:cubicBezTo>
                  <a:cubicBezTo>
                    <a:pt x="68168" y="10964"/>
                    <a:pt x="41116" y="38016"/>
                    <a:pt x="41116" y="71264"/>
                  </a:cubicBezTo>
                  <a:lnTo>
                    <a:pt x="41116" y="78801"/>
                  </a:lnTo>
                  <a:cubicBezTo>
                    <a:pt x="41116" y="91268"/>
                    <a:pt x="30970" y="101414"/>
                    <a:pt x="18503" y="101414"/>
                  </a:cubicBezTo>
                  <a:cubicBezTo>
                    <a:pt x="15722" y="101414"/>
                    <a:pt x="13167" y="102944"/>
                    <a:pt x="11855" y="105393"/>
                  </a:cubicBezTo>
                  <a:cubicBezTo>
                    <a:pt x="10544" y="107843"/>
                    <a:pt x="10687" y="110820"/>
                    <a:pt x="12232" y="113127"/>
                  </a:cubicBezTo>
                  <a:cubicBezTo>
                    <a:pt x="21571" y="127132"/>
                    <a:pt x="36337" y="136237"/>
                    <a:pt x="52739" y="138506"/>
                  </a:cubicBezTo>
                  <a:cubicBezTo>
                    <a:pt x="36820" y="147603"/>
                    <a:pt x="26041" y="164714"/>
                    <a:pt x="26041" y="184326"/>
                  </a:cubicBezTo>
                  <a:lnTo>
                    <a:pt x="26041" y="214476"/>
                  </a:lnTo>
                  <a:cubicBezTo>
                    <a:pt x="26041" y="218644"/>
                    <a:pt x="29418" y="222014"/>
                    <a:pt x="33578" y="222014"/>
                  </a:cubicBezTo>
                  <a:lnTo>
                    <a:pt x="169253" y="222014"/>
                  </a:lnTo>
                  <a:cubicBezTo>
                    <a:pt x="173414" y="222014"/>
                    <a:pt x="176791" y="218644"/>
                    <a:pt x="176791" y="214476"/>
                  </a:cubicBezTo>
                  <a:close/>
                  <a:moveTo>
                    <a:pt x="131566" y="101414"/>
                  </a:moveTo>
                  <a:cubicBezTo>
                    <a:pt x="131566" y="118041"/>
                    <a:pt x="118044" y="131564"/>
                    <a:pt x="101416" y="131564"/>
                  </a:cubicBezTo>
                  <a:cubicBezTo>
                    <a:pt x="84788" y="131564"/>
                    <a:pt x="71266" y="118041"/>
                    <a:pt x="71266" y="101414"/>
                  </a:cubicBezTo>
                  <a:lnTo>
                    <a:pt x="71266" y="86339"/>
                  </a:lnTo>
                  <a:cubicBezTo>
                    <a:pt x="83582" y="86339"/>
                    <a:pt x="94534" y="80399"/>
                    <a:pt x="101416" y="71241"/>
                  </a:cubicBezTo>
                  <a:cubicBezTo>
                    <a:pt x="108298" y="80399"/>
                    <a:pt x="119250" y="86339"/>
                    <a:pt x="131566" y="86339"/>
                  </a:cubicBezTo>
                  <a:close/>
                  <a:moveTo>
                    <a:pt x="78803" y="146639"/>
                  </a:moveTo>
                  <a:lnTo>
                    <a:pt x="101416" y="146639"/>
                  </a:lnTo>
                  <a:lnTo>
                    <a:pt x="124028" y="146639"/>
                  </a:lnTo>
                  <a:lnTo>
                    <a:pt x="115669" y="157779"/>
                  </a:lnTo>
                  <a:lnTo>
                    <a:pt x="106737" y="148847"/>
                  </a:lnTo>
                  <a:cubicBezTo>
                    <a:pt x="105275" y="147377"/>
                    <a:pt x="103345" y="146639"/>
                    <a:pt x="101416" y="146639"/>
                  </a:cubicBezTo>
                  <a:cubicBezTo>
                    <a:pt x="99486" y="146639"/>
                    <a:pt x="97557" y="147377"/>
                    <a:pt x="96087" y="148847"/>
                  </a:cubicBezTo>
                  <a:lnTo>
                    <a:pt x="87155" y="157779"/>
                  </a:lnTo>
                  <a:close/>
                  <a:moveTo>
                    <a:pt x="56191" y="78801"/>
                  </a:moveTo>
                  <a:lnTo>
                    <a:pt x="56191" y="71264"/>
                  </a:lnTo>
                  <a:cubicBezTo>
                    <a:pt x="56191" y="46322"/>
                    <a:pt x="76474" y="26039"/>
                    <a:pt x="101416" y="26039"/>
                  </a:cubicBezTo>
                  <a:cubicBezTo>
                    <a:pt x="126357" y="26039"/>
                    <a:pt x="146641" y="46322"/>
                    <a:pt x="146641" y="71264"/>
                  </a:cubicBezTo>
                  <a:lnTo>
                    <a:pt x="146641" y="78801"/>
                  </a:lnTo>
                  <a:cubicBezTo>
                    <a:pt x="146641" y="94562"/>
                    <a:pt x="156364" y="108092"/>
                    <a:pt x="170120" y="113707"/>
                  </a:cubicBezTo>
                  <a:cubicBezTo>
                    <a:pt x="162402" y="120295"/>
                    <a:pt x="152505" y="124026"/>
                    <a:pt x="142081" y="124026"/>
                  </a:cubicBezTo>
                  <a:lnTo>
                    <a:pt x="140528" y="124026"/>
                  </a:lnTo>
                  <a:cubicBezTo>
                    <a:pt x="144387" y="117363"/>
                    <a:pt x="146641" y="109652"/>
                    <a:pt x="146641" y="101414"/>
                  </a:cubicBezTo>
                  <a:lnTo>
                    <a:pt x="146641" y="78801"/>
                  </a:lnTo>
                  <a:cubicBezTo>
                    <a:pt x="146641" y="74633"/>
                    <a:pt x="143264" y="71264"/>
                    <a:pt x="139103" y="71264"/>
                  </a:cubicBezTo>
                  <a:lnTo>
                    <a:pt x="131566" y="71264"/>
                  </a:lnTo>
                  <a:cubicBezTo>
                    <a:pt x="119099" y="71264"/>
                    <a:pt x="108953" y="61118"/>
                    <a:pt x="108953" y="48651"/>
                  </a:cubicBezTo>
                  <a:cubicBezTo>
                    <a:pt x="108953" y="44483"/>
                    <a:pt x="105577" y="41114"/>
                    <a:pt x="101416" y="41114"/>
                  </a:cubicBezTo>
                  <a:cubicBezTo>
                    <a:pt x="97255" y="41114"/>
                    <a:pt x="93878" y="44483"/>
                    <a:pt x="93878" y="48651"/>
                  </a:cubicBezTo>
                  <a:cubicBezTo>
                    <a:pt x="93878" y="61118"/>
                    <a:pt x="83733" y="71264"/>
                    <a:pt x="71266" y="71264"/>
                  </a:cubicBezTo>
                  <a:lnTo>
                    <a:pt x="63728" y="71264"/>
                  </a:lnTo>
                  <a:cubicBezTo>
                    <a:pt x="59568" y="71264"/>
                    <a:pt x="56191" y="74633"/>
                    <a:pt x="56191" y="78801"/>
                  </a:cubicBezTo>
                  <a:lnTo>
                    <a:pt x="56191" y="101414"/>
                  </a:lnTo>
                  <a:cubicBezTo>
                    <a:pt x="56191" y="109652"/>
                    <a:pt x="58445" y="117363"/>
                    <a:pt x="62311" y="124026"/>
                  </a:cubicBezTo>
                  <a:lnTo>
                    <a:pt x="60751" y="124026"/>
                  </a:lnTo>
                  <a:cubicBezTo>
                    <a:pt x="50319" y="124026"/>
                    <a:pt x="40430" y="120295"/>
                    <a:pt x="32704" y="113707"/>
                  </a:cubicBezTo>
                  <a:cubicBezTo>
                    <a:pt x="46468" y="108092"/>
                    <a:pt x="56191" y="94562"/>
                    <a:pt x="56191" y="78801"/>
                  </a:cubicBezTo>
                  <a:close/>
                  <a:moveTo>
                    <a:pt x="161716" y="206939"/>
                  </a:moveTo>
                  <a:lnTo>
                    <a:pt x="146641" y="206939"/>
                  </a:lnTo>
                  <a:lnTo>
                    <a:pt x="146641" y="176789"/>
                  </a:lnTo>
                  <a:lnTo>
                    <a:pt x="131566" y="176789"/>
                  </a:lnTo>
                  <a:lnTo>
                    <a:pt x="131566" y="206939"/>
                  </a:lnTo>
                  <a:lnTo>
                    <a:pt x="71266" y="206939"/>
                  </a:lnTo>
                  <a:lnTo>
                    <a:pt x="71266" y="176789"/>
                  </a:lnTo>
                  <a:lnTo>
                    <a:pt x="56191" y="176789"/>
                  </a:lnTo>
                  <a:lnTo>
                    <a:pt x="56191" y="206939"/>
                  </a:lnTo>
                  <a:lnTo>
                    <a:pt x="41116" y="206939"/>
                  </a:lnTo>
                  <a:lnTo>
                    <a:pt x="41116" y="184326"/>
                  </a:lnTo>
                  <a:cubicBezTo>
                    <a:pt x="41116" y="169304"/>
                    <a:pt x="50010" y="156415"/>
                    <a:pt x="62756" y="150362"/>
                  </a:cubicBezTo>
                  <a:lnTo>
                    <a:pt x="80311" y="173774"/>
                  </a:lnTo>
                  <a:cubicBezTo>
                    <a:pt x="81622" y="175522"/>
                    <a:pt x="83627" y="176615"/>
                    <a:pt x="85806" y="176766"/>
                  </a:cubicBezTo>
                  <a:cubicBezTo>
                    <a:pt x="87984" y="176962"/>
                    <a:pt x="90125" y="176125"/>
                    <a:pt x="91670" y="174580"/>
                  </a:cubicBezTo>
                  <a:lnTo>
                    <a:pt x="101416" y="164834"/>
                  </a:lnTo>
                  <a:lnTo>
                    <a:pt x="111162" y="174580"/>
                  </a:lnTo>
                  <a:cubicBezTo>
                    <a:pt x="112579" y="176005"/>
                    <a:pt x="114501" y="176789"/>
                    <a:pt x="116491" y="176789"/>
                  </a:cubicBezTo>
                  <a:cubicBezTo>
                    <a:pt x="116664" y="176789"/>
                    <a:pt x="116845" y="176781"/>
                    <a:pt x="117026" y="176766"/>
                  </a:cubicBezTo>
                  <a:cubicBezTo>
                    <a:pt x="119204" y="176608"/>
                    <a:pt x="121209" y="175522"/>
                    <a:pt x="122521" y="173774"/>
                  </a:cubicBezTo>
                  <a:lnTo>
                    <a:pt x="140076" y="150362"/>
                  </a:lnTo>
                  <a:cubicBezTo>
                    <a:pt x="152822" y="156415"/>
                    <a:pt x="161716" y="169304"/>
                    <a:pt x="161716" y="184326"/>
                  </a:cubicBez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Полилиния: фигура 195">
              <a:extLst>
                <a:ext uri="{FF2B5EF4-FFF2-40B4-BE49-F238E27FC236}">
                  <a16:creationId xmlns:a16="http://schemas.microsoft.com/office/drawing/2014/main" xmlns="" id="{EE3BA18B-916C-4B79-90C8-EF9D5222D295}"/>
                </a:ext>
              </a:extLst>
            </p:cNvPr>
            <p:cNvSpPr/>
            <p:nvPr/>
          </p:nvSpPr>
          <p:spPr>
            <a:xfrm>
              <a:off x="4818805" y="2103037"/>
              <a:ext cx="263813" cy="286425"/>
            </a:xfrm>
            <a:custGeom>
              <a:avLst/>
              <a:gdLst>
                <a:gd name="connsiteX0" fmla="*/ 217039 w 263812"/>
                <a:gd name="connsiteY0" fmla="*/ 192859 h 286425"/>
                <a:gd name="connsiteX1" fmla="*/ 226913 w 263812"/>
                <a:gd name="connsiteY1" fmla="*/ 176789 h 286425"/>
                <a:gd name="connsiteX2" fmla="*/ 237089 w 263812"/>
                <a:gd name="connsiteY2" fmla="*/ 176789 h 286425"/>
                <a:gd name="connsiteX3" fmla="*/ 259701 w 263812"/>
                <a:gd name="connsiteY3" fmla="*/ 154176 h 286425"/>
                <a:gd name="connsiteX4" fmla="*/ 244626 w 263812"/>
                <a:gd name="connsiteY4" fmla="*/ 132951 h 286425"/>
                <a:gd name="connsiteX5" fmla="*/ 244626 w 263812"/>
                <a:gd name="connsiteY5" fmla="*/ 108951 h 286425"/>
                <a:gd name="connsiteX6" fmla="*/ 206939 w 263812"/>
                <a:gd name="connsiteY6" fmla="*/ 71264 h 286425"/>
                <a:gd name="connsiteX7" fmla="*/ 191864 w 263812"/>
                <a:gd name="connsiteY7" fmla="*/ 71264 h 286425"/>
                <a:gd name="connsiteX8" fmla="*/ 191864 w 263812"/>
                <a:gd name="connsiteY8" fmla="*/ 18501 h 286425"/>
                <a:gd name="connsiteX9" fmla="*/ 184326 w 263812"/>
                <a:gd name="connsiteY9" fmla="*/ 10964 h 286425"/>
                <a:gd name="connsiteX10" fmla="*/ 93876 w 263812"/>
                <a:gd name="connsiteY10" fmla="*/ 10964 h 286425"/>
                <a:gd name="connsiteX11" fmla="*/ 88547 w 263812"/>
                <a:gd name="connsiteY11" fmla="*/ 13172 h 286425"/>
                <a:gd name="connsiteX12" fmla="*/ 13172 w 263812"/>
                <a:gd name="connsiteY12" fmla="*/ 88547 h 286425"/>
                <a:gd name="connsiteX13" fmla="*/ 10964 w 263812"/>
                <a:gd name="connsiteY13" fmla="*/ 93876 h 286425"/>
                <a:gd name="connsiteX14" fmla="*/ 10964 w 263812"/>
                <a:gd name="connsiteY14" fmla="*/ 214476 h 286425"/>
                <a:gd name="connsiteX15" fmla="*/ 18501 w 263812"/>
                <a:gd name="connsiteY15" fmla="*/ 222014 h 286425"/>
                <a:gd name="connsiteX16" fmla="*/ 114114 w 263812"/>
                <a:gd name="connsiteY16" fmla="*/ 222014 h 286425"/>
                <a:gd name="connsiteX17" fmla="*/ 108951 w 263812"/>
                <a:gd name="connsiteY17" fmla="*/ 244626 h 286425"/>
                <a:gd name="connsiteX18" fmla="*/ 108951 w 263812"/>
                <a:gd name="connsiteY18" fmla="*/ 274776 h 286425"/>
                <a:gd name="connsiteX19" fmla="*/ 116489 w 263812"/>
                <a:gd name="connsiteY19" fmla="*/ 282314 h 286425"/>
                <a:gd name="connsiteX20" fmla="*/ 252164 w 263812"/>
                <a:gd name="connsiteY20" fmla="*/ 282314 h 286425"/>
                <a:gd name="connsiteX21" fmla="*/ 259701 w 263812"/>
                <a:gd name="connsiteY21" fmla="*/ 274776 h 286425"/>
                <a:gd name="connsiteX22" fmla="*/ 259701 w 263812"/>
                <a:gd name="connsiteY22" fmla="*/ 244626 h 286425"/>
                <a:gd name="connsiteX23" fmla="*/ 217039 w 263812"/>
                <a:gd name="connsiteY23" fmla="*/ 192859 h 286425"/>
                <a:gd name="connsiteX24" fmla="*/ 139101 w 263812"/>
                <a:gd name="connsiteY24" fmla="*/ 161714 h 286425"/>
                <a:gd name="connsiteX25" fmla="*/ 131564 w 263812"/>
                <a:gd name="connsiteY25" fmla="*/ 161714 h 286425"/>
                <a:gd name="connsiteX26" fmla="*/ 124026 w 263812"/>
                <a:gd name="connsiteY26" fmla="*/ 154176 h 286425"/>
                <a:gd name="connsiteX27" fmla="*/ 131564 w 263812"/>
                <a:gd name="connsiteY27" fmla="*/ 146639 h 286425"/>
                <a:gd name="connsiteX28" fmla="*/ 139101 w 263812"/>
                <a:gd name="connsiteY28" fmla="*/ 146639 h 286425"/>
                <a:gd name="connsiteX29" fmla="*/ 154176 w 263812"/>
                <a:gd name="connsiteY29" fmla="*/ 139079 h 286425"/>
                <a:gd name="connsiteX30" fmla="*/ 163621 w 263812"/>
                <a:gd name="connsiteY30" fmla="*/ 128745 h 286425"/>
                <a:gd name="connsiteX31" fmla="*/ 206939 w 263812"/>
                <a:gd name="connsiteY31" fmla="*/ 146639 h 286425"/>
                <a:gd name="connsiteX32" fmla="*/ 214476 w 263812"/>
                <a:gd name="connsiteY32" fmla="*/ 146639 h 286425"/>
                <a:gd name="connsiteX33" fmla="*/ 214476 w 263812"/>
                <a:gd name="connsiteY33" fmla="*/ 161714 h 286425"/>
                <a:gd name="connsiteX34" fmla="*/ 184326 w 263812"/>
                <a:gd name="connsiteY34" fmla="*/ 191864 h 286425"/>
                <a:gd name="connsiteX35" fmla="*/ 154176 w 263812"/>
                <a:gd name="connsiteY35" fmla="*/ 161714 h 286425"/>
                <a:gd name="connsiteX36" fmla="*/ 161714 w 263812"/>
                <a:gd name="connsiteY36" fmla="*/ 206939 h 286425"/>
                <a:gd name="connsiteX37" fmla="*/ 184326 w 263812"/>
                <a:gd name="connsiteY37" fmla="*/ 206939 h 286425"/>
                <a:gd name="connsiteX38" fmla="*/ 206939 w 263812"/>
                <a:gd name="connsiteY38" fmla="*/ 206939 h 286425"/>
                <a:gd name="connsiteX39" fmla="*/ 198580 w 263812"/>
                <a:gd name="connsiteY39" fmla="*/ 218079 h 286425"/>
                <a:gd name="connsiteX40" fmla="*/ 189648 w 263812"/>
                <a:gd name="connsiteY40" fmla="*/ 209147 h 286425"/>
                <a:gd name="connsiteX41" fmla="*/ 184326 w 263812"/>
                <a:gd name="connsiteY41" fmla="*/ 206939 h 286425"/>
                <a:gd name="connsiteX42" fmla="*/ 178997 w 263812"/>
                <a:gd name="connsiteY42" fmla="*/ 209147 h 286425"/>
                <a:gd name="connsiteX43" fmla="*/ 170065 w 263812"/>
                <a:gd name="connsiteY43" fmla="*/ 218079 h 286425"/>
                <a:gd name="connsiteX44" fmla="*/ 237089 w 263812"/>
                <a:gd name="connsiteY44" fmla="*/ 161714 h 286425"/>
                <a:gd name="connsiteX45" fmla="*/ 229551 w 263812"/>
                <a:gd name="connsiteY45" fmla="*/ 161714 h 286425"/>
                <a:gd name="connsiteX46" fmla="*/ 229551 w 263812"/>
                <a:gd name="connsiteY46" fmla="*/ 146639 h 286425"/>
                <a:gd name="connsiteX47" fmla="*/ 237089 w 263812"/>
                <a:gd name="connsiteY47" fmla="*/ 146639 h 286425"/>
                <a:gd name="connsiteX48" fmla="*/ 244626 w 263812"/>
                <a:gd name="connsiteY48" fmla="*/ 154176 h 286425"/>
                <a:gd name="connsiteX49" fmla="*/ 237089 w 263812"/>
                <a:gd name="connsiteY49" fmla="*/ 161714 h 286425"/>
                <a:gd name="connsiteX50" fmla="*/ 229551 w 263812"/>
                <a:gd name="connsiteY50" fmla="*/ 108951 h 286425"/>
                <a:gd name="connsiteX51" fmla="*/ 229551 w 263812"/>
                <a:gd name="connsiteY51" fmla="*/ 131564 h 286425"/>
                <a:gd name="connsiteX52" fmla="*/ 222014 w 263812"/>
                <a:gd name="connsiteY52" fmla="*/ 131564 h 286425"/>
                <a:gd name="connsiteX53" fmla="*/ 206939 w 263812"/>
                <a:gd name="connsiteY53" fmla="*/ 131564 h 286425"/>
                <a:gd name="connsiteX54" fmla="*/ 169251 w 263812"/>
                <a:gd name="connsiteY54" fmla="*/ 108951 h 286425"/>
                <a:gd name="connsiteX55" fmla="*/ 161714 w 263812"/>
                <a:gd name="connsiteY55" fmla="*/ 101414 h 286425"/>
                <a:gd name="connsiteX56" fmla="*/ 154176 w 263812"/>
                <a:gd name="connsiteY56" fmla="*/ 108951 h 286425"/>
                <a:gd name="connsiteX57" fmla="*/ 139101 w 263812"/>
                <a:gd name="connsiteY57" fmla="*/ 130275 h 286425"/>
                <a:gd name="connsiteX58" fmla="*/ 139101 w 263812"/>
                <a:gd name="connsiteY58" fmla="*/ 108951 h 286425"/>
                <a:gd name="connsiteX59" fmla="*/ 161714 w 263812"/>
                <a:gd name="connsiteY59" fmla="*/ 86339 h 286425"/>
                <a:gd name="connsiteX60" fmla="*/ 206939 w 263812"/>
                <a:gd name="connsiteY60" fmla="*/ 86339 h 286425"/>
                <a:gd name="connsiteX61" fmla="*/ 229551 w 263812"/>
                <a:gd name="connsiteY61" fmla="*/ 108951 h 286425"/>
                <a:gd name="connsiteX62" fmla="*/ 86339 w 263812"/>
                <a:gd name="connsiteY62" fmla="*/ 36697 h 286425"/>
                <a:gd name="connsiteX63" fmla="*/ 86339 w 263812"/>
                <a:gd name="connsiteY63" fmla="*/ 86339 h 286425"/>
                <a:gd name="connsiteX64" fmla="*/ 36697 w 263812"/>
                <a:gd name="connsiteY64" fmla="*/ 86339 h 286425"/>
                <a:gd name="connsiteX65" fmla="*/ 26039 w 263812"/>
                <a:gd name="connsiteY65" fmla="*/ 101414 h 286425"/>
                <a:gd name="connsiteX66" fmla="*/ 93876 w 263812"/>
                <a:gd name="connsiteY66" fmla="*/ 101414 h 286425"/>
                <a:gd name="connsiteX67" fmla="*/ 101414 w 263812"/>
                <a:gd name="connsiteY67" fmla="*/ 93876 h 286425"/>
                <a:gd name="connsiteX68" fmla="*/ 101414 w 263812"/>
                <a:gd name="connsiteY68" fmla="*/ 26039 h 286425"/>
                <a:gd name="connsiteX69" fmla="*/ 176789 w 263812"/>
                <a:gd name="connsiteY69" fmla="*/ 26039 h 286425"/>
                <a:gd name="connsiteX70" fmla="*/ 176789 w 263812"/>
                <a:gd name="connsiteY70" fmla="*/ 71264 h 286425"/>
                <a:gd name="connsiteX71" fmla="*/ 161714 w 263812"/>
                <a:gd name="connsiteY71" fmla="*/ 71264 h 286425"/>
                <a:gd name="connsiteX72" fmla="*/ 124026 w 263812"/>
                <a:gd name="connsiteY72" fmla="*/ 108951 h 286425"/>
                <a:gd name="connsiteX73" fmla="*/ 124026 w 263812"/>
                <a:gd name="connsiteY73" fmla="*/ 132951 h 286425"/>
                <a:gd name="connsiteX74" fmla="*/ 108951 w 263812"/>
                <a:gd name="connsiteY74" fmla="*/ 154176 h 286425"/>
                <a:gd name="connsiteX75" fmla="*/ 131564 w 263812"/>
                <a:gd name="connsiteY75" fmla="*/ 176789 h 286425"/>
                <a:gd name="connsiteX76" fmla="*/ 141739 w 263812"/>
                <a:gd name="connsiteY76" fmla="*/ 176789 h 286425"/>
                <a:gd name="connsiteX77" fmla="*/ 151613 w 263812"/>
                <a:gd name="connsiteY77" fmla="*/ 192859 h 286425"/>
                <a:gd name="connsiteX78" fmla="*/ 124855 w 263812"/>
                <a:gd name="connsiteY78" fmla="*/ 206939 h 286425"/>
                <a:gd name="connsiteX79" fmla="*/ 26039 w 263812"/>
                <a:gd name="connsiteY79" fmla="*/ 206939 h 286425"/>
                <a:gd name="connsiteX80" fmla="*/ 244626 w 263812"/>
                <a:gd name="connsiteY80" fmla="*/ 267239 h 286425"/>
                <a:gd name="connsiteX81" fmla="*/ 229551 w 263812"/>
                <a:gd name="connsiteY81" fmla="*/ 267239 h 286425"/>
                <a:gd name="connsiteX82" fmla="*/ 229551 w 263812"/>
                <a:gd name="connsiteY82" fmla="*/ 237089 h 286425"/>
                <a:gd name="connsiteX83" fmla="*/ 214476 w 263812"/>
                <a:gd name="connsiteY83" fmla="*/ 237089 h 286425"/>
                <a:gd name="connsiteX84" fmla="*/ 214476 w 263812"/>
                <a:gd name="connsiteY84" fmla="*/ 267239 h 286425"/>
                <a:gd name="connsiteX85" fmla="*/ 154176 w 263812"/>
                <a:gd name="connsiteY85" fmla="*/ 267239 h 286425"/>
                <a:gd name="connsiteX86" fmla="*/ 154176 w 263812"/>
                <a:gd name="connsiteY86" fmla="*/ 237089 h 286425"/>
                <a:gd name="connsiteX87" fmla="*/ 139101 w 263812"/>
                <a:gd name="connsiteY87" fmla="*/ 237089 h 286425"/>
                <a:gd name="connsiteX88" fmla="*/ 139101 w 263812"/>
                <a:gd name="connsiteY88" fmla="*/ 267239 h 286425"/>
                <a:gd name="connsiteX89" fmla="*/ 124026 w 263812"/>
                <a:gd name="connsiteY89" fmla="*/ 267239 h 286425"/>
                <a:gd name="connsiteX90" fmla="*/ 124026 w 263812"/>
                <a:gd name="connsiteY90" fmla="*/ 244626 h 286425"/>
                <a:gd name="connsiteX91" fmla="*/ 145666 w 263812"/>
                <a:gd name="connsiteY91" fmla="*/ 210662 h 286425"/>
                <a:gd name="connsiteX92" fmla="*/ 163221 w 263812"/>
                <a:gd name="connsiteY92" fmla="*/ 234074 h 286425"/>
                <a:gd name="connsiteX93" fmla="*/ 168716 w 263812"/>
                <a:gd name="connsiteY93" fmla="*/ 237066 h 286425"/>
                <a:gd name="connsiteX94" fmla="*/ 174580 w 263812"/>
                <a:gd name="connsiteY94" fmla="*/ 234880 h 286425"/>
                <a:gd name="connsiteX95" fmla="*/ 184326 w 263812"/>
                <a:gd name="connsiteY95" fmla="*/ 225134 h 286425"/>
                <a:gd name="connsiteX96" fmla="*/ 194072 w 263812"/>
                <a:gd name="connsiteY96" fmla="*/ 234880 h 286425"/>
                <a:gd name="connsiteX97" fmla="*/ 199401 w 263812"/>
                <a:gd name="connsiteY97" fmla="*/ 237089 h 286425"/>
                <a:gd name="connsiteX98" fmla="*/ 199936 w 263812"/>
                <a:gd name="connsiteY98" fmla="*/ 237066 h 286425"/>
                <a:gd name="connsiteX99" fmla="*/ 205431 w 263812"/>
                <a:gd name="connsiteY99" fmla="*/ 234074 h 286425"/>
                <a:gd name="connsiteX100" fmla="*/ 222986 w 263812"/>
                <a:gd name="connsiteY100" fmla="*/ 210662 h 286425"/>
                <a:gd name="connsiteX101" fmla="*/ 244626 w 263812"/>
                <a:gd name="connsiteY101" fmla="*/ 244626 h 28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63812" h="286425">
                  <a:moveTo>
                    <a:pt x="217039" y="192859"/>
                  </a:moveTo>
                  <a:cubicBezTo>
                    <a:pt x="221380" y="188298"/>
                    <a:pt x="224765" y="182841"/>
                    <a:pt x="226913" y="176789"/>
                  </a:cubicBezTo>
                  <a:lnTo>
                    <a:pt x="237089" y="176789"/>
                  </a:lnTo>
                  <a:cubicBezTo>
                    <a:pt x="249556" y="176789"/>
                    <a:pt x="259701" y="166643"/>
                    <a:pt x="259701" y="154176"/>
                  </a:cubicBezTo>
                  <a:cubicBezTo>
                    <a:pt x="259701" y="144362"/>
                    <a:pt x="253377" y="136071"/>
                    <a:pt x="244626" y="132951"/>
                  </a:cubicBezTo>
                  <a:lnTo>
                    <a:pt x="244626" y="108951"/>
                  </a:lnTo>
                  <a:cubicBezTo>
                    <a:pt x="244626" y="88170"/>
                    <a:pt x="227720" y="71264"/>
                    <a:pt x="206939" y="71264"/>
                  </a:cubicBezTo>
                  <a:lnTo>
                    <a:pt x="191864" y="71264"/>
                  </a:lnTo>
                  <a:lnTo>
                    <a:pt x="191864" y="18501"/>
                  </a:lnTo>
                  <a:cubicBezTo>
                    <a:pt x="191864" y="14333"/>
                    <a:pt x="188487" y="10964"/>
                    <a:pt x="184326" y="10964"/>
                  </a:cubicBezTo>
                  <a:lnTo>
                    <a:pt x="93876" y="10964"/>
                  </a:lnTo>
                  <a:cubicBezTo>
                    <a:pt x="91879" y="10964"/>
                    <a:pt x="89957" y="11755"/>
                    <a:pt x="88547" y="13172"/>
                  </a:cubicBezTo>
                  <a:lnTo>
                    <a:pt x="13172" y="88547"/>
                  </a:lnTo>
                  <a:cubicBezTo>
                    <a:pt x="11755" y="89957"/>
                    <a:pt x="10964" y="91871"/>
                    <a:pt x="10964" y="93876"/>
                  </a:cubicBezTo>
                  <a:lnTo>
                    <a:pt x="10964" y="214476"/>
                  </a:lnTo>
                  <a:cubicBezTo>
                    <a:pt x="10964" y="218644"/>
                    <a:pt x="14340" y="222014"/>
                    <a:pt x="18501" y="222014"/>
                  </a:cubicBezTo>
                  <a:lnTo>
                    <a:pt x="114114" y="222014"/>
                  </a:lnTo>
                  <a:cubicBezTo>
                    <a:pt x="110843" y="228880"/>
                    <a:pt x="108951" y="236531"/>
                    <a:pt x="108951" y="244626"/>
                  </a:cubicBezTo>
                  <a:lnTo>
                    <a:pt x="108951" y="274776"/>
                  </a:lnTo>
                  <a:cubicBezTo>
                    <a:pt x="108951" y="278944"/>
                    <a:pt x="112328" y="282314"/>
                    <a:pt x="116489" y="282314"/>
                  </a:cubicBezTo>
                  <a:lnTo>
                    <a:pt x="252164" y="282314"/>
                  </a:lnTo>
                  <a:cubicBezTo>
                    <a:pt x="256324" y="282314"/>
                    <a:pt x="259701" y="278944"/>
                    <a:pt x="259701" y="274776"/>
                  </a:cubicBezTo>
                  <a:lnTo>
                    <a:pt x="259701" y="244626"/>
                  </a:lnTo>
                  <a:cubicBezTo>
                    <a:pt x="259701" y="218991"/>
                    <a:pt x="241310" y="197585"/>
                    <a:pt x="217039" y="192859"/>
                  </a:cubicBezTo>
                  <a:close/>
                  <a:moveTo>
                    <a:pt x="139101" y="161714"/>
                  </a:moveTo>
                  <a:lnTo>
                    <a:pt x="131564" y="161714"/>
                  </a:lnTo>
                  <a:cubicBezTo>
                    <a:pt x="127410" y="161714"/>
                    <a:pt x="124026" y="158337"/>
                    <a:pt x="124026" y="154176"/>
                  </a:cubicBezTo>
                  <a:cubicBezTo>
                    <a:pt x="124026" y="150015"/>
                    <a:pt x="127410" y="146639"/>
                    <a:pt x="131564" y="146639"/>
                  </a:cubicBezTo>
                  <a:lnTo>
                    <a:pt x="139101" y="146639"/>
                  </a:lnTo>
                  <a:close/>
                  <a:moveTo>
                    <a:pt x="154176" y="139079"/>
                  </a:moveTo>
                  <a:cubicBezTo>
                    <a:pt x="157930" y="136252"/>
                    <a:pt x="161141" y="132755"/>
                    <a:pt x="163621" y="128745"/>
                  </a:cubicBezTo>
                  <a:cubicBezTo>
                    <a:pt x="175206" y="140036"/>
                    <a:pt x="194788" y="146639"/>
                    <a:pt x="206939" y="146639"/>
                  </a:cubicBezTo>
                  <a:lnTo>
                    <a:pt x="214476" y="146639"/>
                  </a:lnTo>
                  <a:lnTo>
                    <a:pt x="214476" y="161714"/>
                  </a:lnTo>
                  <a:cubicBezTo>
                    <a:pt x="214476" y="178341"/>
                    <a:pt x="200954" y="191864"/>
                    <a:pt x="184326" y="191864"/>
                  </a:cubicBezTo>
                  <a:cubicBezTo>
                    <a:pt x="167698" y="191864"/>
                    <a:pt x="154176" y="178341"/>
                    <a:pt x="154176" y="161714"/>
                  </a:cubicBezTo>
                  <a:close/>
                  <a:moveTo>
                    <a:pt x="161714" y="206939"/>
                  </a:moveTo>
                  <a:lnTo>
                    <a:pt x="184326" y="206939"/>
                  </a:lnTo>
                  <a:lnTo>
                    <a:pt x="206939" y="206939"/>
                  </a:lnTo>
                  <a:lnTo>
                    <a:pt x="198580" y="218079"/>
                  </a:lnTo>
                  <a:lnTo>
                    <a:pt x="189648" y="209147"/>
                  </a:lnTo>
                  <a:cubicBezTo>
                    <a:pt x="188185" y="207677"/>
                    <a:pt x="186256" y="206939"/>
                    <a:pt x="184326" y="206939"/>
                  </a:cubicBezTo>
                  <a:cubicBezTo>
                    <a:pt x="182397" y="206939"/>
                    <a:pt x="180467" y="207677"/>
                    <a:pt x="178997" y="209147"/>
                  </a:cubicBezTo>
                  <a:lnTo>
                    <a:pt x="170065" y="218079"/>
                  </a:lnTo>
                  <a:close/>
                  <a:moveTo>
                    <a:pt x="237089" y="161714"/>
                  </a:moveTo>
                  <a:lnTo>
                    <a:pt x="229551" y="161714"/>
                  </a:lnTo>
                  <a:lnTo>
                    <a:pt x="229551" y="146639"/>
                  </a:lnTo>
                  <a:lnTo>
                    <a:pt x="237089" y="146639"/>
                  </a:lnTo>
                  <a:cubicBezTo>
                    <a:pt x="241242" y="146639"/>
                    <a:pt x="244626" y="150015"/>
                    <a:pt x="244626" y="154176"/>
                  </a:cubicBezTo>
                  <a:cubicBezTo>
                    <a:pt x="244626" y="158337"/>
                    <a:pt x="241242" y="161714"/>
                    <a:pt x="237089" y="161714"/>
                  </a:cubicBezTo>
                  <a:close/>
                  <a:moveTo>
                    <a:pt x="229551" y="108951"/>
                  </a:moveTo>
                  <a:lnTo>
                    <a:pt x="229551" y="131564"/>
                  </a:lnTo>
                  <a:lnTo>
                    <a:pt x="222014" y="131564"/>
                  </a:lnTo>
                  <a:lnTo>
                    <a:pt x="206939" y="131564"/>
                  </a:lnTo>
                  <a:cubicBezTo>
                    <a:pt x="192060" y="131564"/>
                    <a:pt x="169251" y="119436"/>
                    <a:pt x="169251" y="108951"/>
                  </a:cubicBezTo>
                  <a:cubicBezTo>
                    <a:pt x="169251" y="104783"/>
                    <a:pt x="165874" y="101414"/>
                    <a:pt x="161714" y="101414"/>
                  </a:cubicBezTo>
                  <a:cubicBezTo>
                    <a:pt x="157553" y="101414"/>
                    <a:pt x="154176" y="104783"/>
                    <a:pt x="154176" y="108951"/>
                  </a:cubicBezTo>
                  <a:cubicBezTo>
                    <a:pt x="154176" y="118780"/>
                    <a:pt x="147875" y="127162"/>
                    <a:pt x="139101" y="130275"/>
                  </a:cubicBezTo>
                  <a:lnTo>
                    <a:pt x="139101" y="108951"/>
                  </a:lnTo>
                  <a:cubicBezTo>
                    <a:pt x="139101" y="96484"/>
                    <a:pt x="149247" y="86339"/>
                    <a:pt x="161714" y="86339"/>
                  </a:cubicBezTo>
                  <a:lnTo>
                    <a:pt x="206939" y="86339"/>
                  </a:lnTo>
                  <a:cubicBezTo>
                    <a:pt x="219406" y="86339"/>
                    <a:pt x="229551" y="96484"/>
                    <a:pt x="229551" y="108951"/>
                  </a:cubicBezTo>
                  <a:close/>
                  <a:moveTo>
                    <a:pt x="86339" y="36697"/>
                  </a:moveTo>
                  <a:lnTo>
                    <a:pt x="86339" y="86339"/>
                  </a:lnTo>
                  <a:lnTo>
                    <a:pt x="36697" y="86339"/>
                  </a:lnTo>
                  <a:close/>
                  <a:moveTo>
                    <a:pt x="26039" y="101414"/>
                  </a:moveTo>
                  <a:lnTo>
                    <a:pt x="93876" y="101414"/>
                  </a:lnTo>
                  <a:cubicBezTo>
                    <a:pt x="98037" y="101414"/>
                    <a:pt x="101414" y="98044"/>
                    <a:pt x="101414" y="93876"/>
                  </a:cubicBezTo>
                  <a:lnTo>
                    <a:pt x="101414" y="26039"/>
                  </a:lnTo>
                  <a:lnTo>
                    <a:pt x="176789" y="26039"/>
                  </a:lnTo>
                  <a:lnTo>
                    <a:pt x="176789" y="71264"/>
                  </a:lnTo>
                  <a:lnTo>
                    <a:pt x="161714" y="71264"/>
                  </a:lnTo>
                  <a:cubicBezTo>
                    <a:pt x="140933" y="71264"/>
                    <a:pt x="124026" y="88170"/>
                    <a:pt x="124026" y="108951"/>
                  </a:cubicBezTo>
                  <a:lnTo>
                    <a:pt x="124026" y="132951"/>
                  </a:lnTo>
                  <a:cubicBezTo>
                    <a:pt x="115275" y="136071"/>
                    <a:pt x="108951" y="144362"/>
                    <a:pt x="108951" y="154176"/>
                  </a:cubicBezTo>
                  <a:cubicBezTo>
                    <a:pt x="108951" y="166643"/>
                    <a:pt x="119097" y="176789"/>
                    <a:pt x="131564" y="176789"/>
                  </a:cubicBezTo>
                  <a:lnTo>
                    <a:pt x="141739" y="176789"/>
                  </a:lnTo>
                  <a:cubicBezTo>
                    <a:pt x="143887" y="182841"/>
                    <a:pt x="147272" y="188298"/>
                    <a:pt x="151613" y="192859"/>
                  </a:cubicBezTo>
                  <a:cubicBezTo>
                    <a:pt x="141310" y="194864"/>
                    <a:pt x="132084" y="199876"/>
                    <a:pt x="124855" y="206939"/>
                  </a:cubicBezTo>
                  <a:lnTo>
                    <a:pt x="26039" y="206939"/>
                  </a:lnTo>
                  <a:close/>
                  <a:moveTo>
                    <a:pt x="244626" y="267239"/>
                  </a:moveTo>
                  <a:lnTo>
                    <a:pt x="229551" y="267239"/>
                  </a:lnTo>
                  <a:lnTo>
                    <a:pt x="229551" y="237089"/>
                  </a:lnTo>
                  <a:lnTo>
                    <a:pt x="214476" y="237089"/>
                  </a:lnTo>
                  <a:lnTo>
                    <a:pt x="214476" y="267239"/>
                  </a:lnTo>
                  <a:lnTo>
                    <a:pt x="154176" y="267239"/>
                  </a:lnTo>
                  <a:lnTo>
                    <a:pt x="154176" y="237089"/>
                  </a:lnTo>
                  <a:lnTo>
                    <a:pt x="139101" y="237089"/>
                  </a:lnTo>
                  <a:lnTo>
                    <a:pt x="139101" y="267239"/>
                  </a:lnTo>
                  <a:lnTo>
                    <a:pt x="124026" y="267239"/>
                  </a:lnTo>
                  <a:lnTo>
                    <a:pt x="124026" y="244626"/>
                  </a:lnTo>
                  <a:cubicBezTo>
                    <a:pt x="124026" y="229604"/>
                    <a:pt x="132920" y="216715"/>
                    <a:pt x="145666" y="210662"/>
                  </a:cubicBezTo>
                  <a:lnTo>
                    <a:pt x="163221" y="234074"/>
                  </a:lnTo>
                  <a:cubicBezTo>
                    <a:pt x="164533" y="235822"/>
                    <a:pt x="166538" y="236915"/>
                    <a:pt x="168716" y="237066"/>
                  </a:cubicBezTo>
                  <a:cubicBezTo>
                    <a:pt x="170894" y="237239"/>
                    <a:pt x="173035" y="236425"/>
                    <a:pt x="174580" y="234880"/>
                  </a:cubicBezTo>
                  <a:lnTo>
                    <a:pt x="184326" y="225134"/>
                  </a:lnTo>
                  <a:lnTo>
                    <a:pt x="194072" y="234880"/>
                  </a:lnTo>
                  <a:cubicBezTo>
                    <a:pt x="195489" y="236305"/>
                    <a:pt x="197411" y="237089"/>
                    <a:pt x="199401" y="237089"/>
                  </a:cubicBezTo>
                  <a:cubicBezTo>
                    <a:pt x="199574" y="237089"/>
                    <a:pt x="199755" y="237081"/>
                    <a:pt x="199936" y="237066"/>
                  </a:cubicBezTo>
                  <a:cubicBezTo>
                    <a:pt x="202115" y="236908"/>
                    <a:pt x="204120" y="235822"/>
                    <a:pt x="205431" y="234074"/>
                  </a:cubicBezTo>
                  <a:lnTo>
                    <a:pt x="222986" y="210662"/>
                  </a:lnTo>
                  <a:cubicBezTo>
                    <a:pt x="235732" y="216715"/>
                    <a:pt x="244626" y="229604"/>
                    <a:pt x="244626" y="244626"/>
                  </a:cubicBez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Полилиния: фигура 196">
              <a:extLst>
                <a:ext uri="{FF2B5EF4-FFF2-40B4-BE49-F238E27FC236}">
                  <a16:creationId xmlns:a16="http://schemas.microsoft.com/office/drawing/2014/main" xmlns="" id="{76177B72-3E43-428D-8FE3-5FF15CD38D73}"/>
                </a:ext>
              </a:extLst>
            </p:cNvPr>
            <p:cNvSpPr/>
            <p:nvPr/>
          </p:nvSpPr>
          <p:spPr>
            <a:xfrm>
              <a:off x="4841418" y="2201024"/>
              <a:ext cx="30150" cy="30150"/>
            </a:xfrm>
            <a:custGeom>
              <a:avLst/>
              <a:gdLst>
                <a:gd name="connsiteX0" fmla="*/ 10964 w 30150"/>
                <a:gd name="connsiteY0" fmla="*/ 10964 h 30150"/>
                <a:gd name="connsiteX1" fmla="*/ 26039 w 30150"/>
                <a:gd name="connsiteY1" fmla="*/ 10964 h 30150"/>
                <a:gd name="connsiteX2" fmla="*/ 26039 w 30150"/>
                <a:gd name="connsiteY2" fmla="*/ 26039 h 30150"/>
                <a:gd name="connsiteX3" fmla="*/ 10964 w 30150"/>
                <a:gd name="connsiteY3" fmla="*/ 26039 h 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50" h="30150">
                  <a:moveTo>
                    <a:pt x="10964" y="10964"/>
                  </a:moveTo>
                  <a:lnTo>
                    <a:pt x="26039" y="10964"/>
                  </a:lnTo>
                  <a:lnTo>
                    <a:pt x="26039" y="26039"/>
                  </a:lnTo>
                  <a:lnTo>
                    <a:pt x="10964" y="26039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Полилиния: фигура 197">
              <a:extLst>
                <a:ext uri="{FF2B5EF4-FFF2-40B4-BE49-F238E27FC236}">
                  <a16:creationId xmlns:a16="http://schemas.microsoft.com/office/drawing/2014/main" xmlns="" id="{79CA901D-CCA6-453D-B92A-6852EA586266}"/>
                </a:ext>
              </a:extLst>
            </p:cNvPr>
            <p:cNvSpPr/>
            <p:nvPr/>
          </p:nvSpPr>
          <p:spPr>
            <a:xfrm>
              <a:off x="4864030" y="2201024"/>
              <a:ext cx="60300" cy="30150"/>
            </a:xfrm>
            <a:custGeom>
              <a:avLst/>
              <a:gdLst>
                <a:gd name="connsiteX0" fmla="*/ 10964 w 60300"/>
                <a:gd name="connsiteY0" fmla="*/ 10964 h 30150"/>
                <a:gd name="connsiteX1" fmla="*/ 56189 w 60300"/>
                <a:gd name="connsiteY1" fmla="*/ 10964 h 30150"/>
                <a:gd name="connsiteX2" fmla="*/ 56189 w 60300"/>
                <a:gd name="connsiteY2" fmla="*/ 26039 h 30150"/>
                <a:gd name="connsiteX3" fmla="*/ 10964 w 60300"/>
                <a:gd name="connsiteY3" fmla="*/ 26039 h 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00" h="30150">
                  <a:moveTo>
                    <a:pt x="10964" y="10964"/>
                  </a:moveTo>
                  <a:lnTo>
                    <a:pt x="56189" y="10964"/>
                  </a:lnTo>
                  <a:lnTo>
                    <a:pt x="56189" y="26039"/>
                  </a:lnTo>
                  <a:lnTo>
                    <a:pt x="10964" y="26039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Полилиния: фигура 198">
              <a:extLst>
                <a:ext uri="{FF2B5EF4-FFF2-40B4-BE49-F238E27FC236}">
                  <a16:creationId xmlns:a16="http://schemas.microsoft.com/office/drawing/2014/main" xmlns="" id="{7C3D96C4-CE35-497A-80E1-64A9F89B5F4D}"/>
                </a:ext>
              </a:extLst>
            </p:cNvPr>
            <p:cNvSpPr/>
            <p:nvPr/>
          </p:nvSpPr>
          <p:spPr>
            <a:xfrm>
              <a:off x="4841418" y="2223637"/>
              <a:ext cx="30150" cy="30150"/>
            </a:xfrm>
            <a:custGeom>
              <a:avLst/>
              <a:gdLst>
                <a:gd name="connsiteX0" fmla="*/ 10964 w 30150"/>
                <a:gd name="connsiteY0" fmla="*/ 10964 h 30150"/>
                <a:gd name="connsiteX1" fmla="*/ 26039 w 30150"/>
                <a:gd name="connsiteY1" fmla="*/ 10964 h 30150"/>
                <a:gd name="connsiteX2" fmla="*/ 26039 w 30150"/>
                <a:gd name="connsiteY2" fmla="*/ 26039 h 30150"/>
                <a:gd name="connsiteX3" fmla="*/ 10964 w 30150"/>
                <a:gd name="connsiteY3" fmla="*/ 26039 h 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50" h="30150">
                  <a:moveTo>
                    <a:pt x="10964" y="10964"/>
                  </a:moveTo>
                  <a:lnTo>
                    <a:pt x="26039" y="10964"/>
                  </a:lnTo>
                  <a:lnTo>
                    <a:pt x="26039" y="26039"/>
                  </a:lnTo>
                  <a:lnTo>
                    <a:pt x="10964" y="26039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Полилиния: фигура 199">
              <a:extLst>
                <a:ext uri="{FF2B5EF4-FFF2-40B4-BE49-F238E27FC236}">
                  <a16:creationId xmlns:a16="http://schemas.microsoft.com/office/drawing/2014/main" xmlns="" id="{5C7FB81F-5AA6-4D31-A7D0-AD9074BD803D}"/>
                </a:ext>
              </a:extLst>
            </p:cNvPr>
            <p:cNvSpPr/>
            <p:nvPr/>
          </p:nvSpPr>
          <p:spPr>
            <a:xfrm>
              <a:off x="4864030" y="2223637"/>
              <a:ext cx="60300" cy="30150"/>
            </a:xfrm>
            <a:custGeom>
              <a:avLst/>
              <a:gdLst>
                <a:gd name="connsiteX0" fmla="*/ 10964 w 60300"/>
                <a:gd name="connsiteY0" fmla="*/ 10964 h 30150"/>
                <a:gd name="connsiteX1" fmla="*/ 56189 w 60300"/>
                <a:gd name="connsiteY1" fmla="*/ 10964 h 30150"/>
                <a:gd name="connsiteX2" fmla="*/ 56189 w 60300"/>
                <a:gd name="connsiteY2" fmla="*/ 26039 h 30150"/>
                <a:gd name="connsiteX3" fmla="*/ 10964 w 60300"/>
                <a:gd name="connsiteY3" fmla="*/ 26039 h 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00" h="30150">
                  <a:moveTo>
                    <a:pt x="10964" y="10964"/>
                  </a:moveTo>
                  <a:lnTo>
                    <a:pt x="56189" y="10964"/>
                  </a:lnTo>
                  <a:lnTo>
                    <a:pt x="56189" y="26039"/>
                  </a:lnTo>
                  <a:lnTo>
                    <a:pt x="10964" y="26039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Полилиния: фигура 200">
              <a:extLst>
                <a:ext uri="{FF2B5EF4-FFF2-40B4-BE49-F238E27FC236}">
                  <a16:creationId xmlns:a16="http://schemas.microsoft.com/office/drawing/2014/main" xmlns="" id="{70F40958-C436-4CCC-B8BC-C76DC92817AE}"/>
                </a:ext>
              </a:extLst>
            </p:cNvPr>
            <p:cNvSpPr/>
            <p:nvPr/>
          </p:nvSpPr>
          <p:spPr>
            <a:xfrm>
              <a:off x="4841418" y="2246249"/>
              <a:ext cx="30150" cy="30150"/>
            </a:xfrm>
            <a:custGeom>
              <a:avLst/>
              <a:gdLst>
                <a:gd name="connsiteX0" fmla="*/ 10964 w 30150"/>
                <a:gd name="connsiteY0" fmla="*/ 10964 h 30150"/>
                <a:gd name="connsiteX1" fmla="*/ 26039 w 30150"/>
                <a:gd name="connsiteY1" fmla="*/ 10964 h 30150"/>
                <a:gd name="connsiteX2" fmla="*/ 26039 w 30150"/>
                <a:gd name="connsiteY2" fmla="*/ 26039 h 30150"/>
                <a:gd name="connsiteX3" fmla="*/ 10964 w 30150"/>
                <a:gd name="connsiteY3" fmla="*/ 26039 h 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50" h="30150">
                  <a:moveTo>
                    <a:pt x="10964" y="10964"/>
                  </a:moveTo>
                  <a:lnTo>
                    <a:pt x="26039" y="10964"/>
                  </a:lnTo>
                  <a:lnTo>
                    <a:pt x="26039" y="26039"/>
                  </a:lnTo>
                  <a:lnTo>
                    <a:pt x="10964" y="26039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Полилиния: фигура 201">
              <a:extLst>
                <a:ext uri="{FF2B5EF4-FFF2-40B4-BE49-F238E27FC236}">
                  <a16:creationId xmlns:a16="http://schemas.microsoft.com/office/drawing/2014/main" xmlns="" id="{5CF7FC22-AE05-42BD-B929-F0142709D977}"/>
                </a:ext>
              </a:extLst>
            </p:cNvPr>
            <p:cNvSpPr/>
            <p:nvPr/>
          </p:nvSpPr>
          <p:spPr>
            <a:xfrm>
              <a:off x="4864030" y="2246249"/>
              <a:ext cx="60300" cy="30150"/>
            </a:xfrm>
            <a:custGeom>
              <a:avLst/>
              <a:gdLst>
                <a:gd name="connsiteX0" fmla="*/ 10964 w 60300"/>
                <a:gd name="connsiteY0" fmla="*/ 10964 h 30150"/>
                <a:gd name="connsiteX1" fmla="*/ 56189 w 60300"/>
                <a:gd name="connsiteY1" fmla="*/ 10964 h 30150"/>
                <a:gd name="connsiteX2" fmla="*/ 56189 w 60300"/>
                <a:gd name="connsiteY2" fmla="*/ 26039 h 30150"/>
                <a:gd name="connsiteX3" fmla="*/ 10964 w 60300"/>
                <a:gd name="connsiteY3" fmla="*/ 26039 h 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00" h="30150">
                  <a:moveTo>
                    <a:pt x="10964" y="10964"/>
                  </a:moveTo>
                  <a:lnTo>
                    <a:pt x="56189" y="10964"/>
                  </a:lnTo>
                  <a:lnTo>
                    <a:pt x="56189" y="26039"/>
                  </a:lnTo>
                  <a:lnTo>
                    <a:pt x="10964" y="26039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xmlns="" id="{E24EA603-CC3A-4E78-B8B8-55ABB39560C8}"/>
                </a:ext>
              </a:extLst>
            </p:cNvPr>
            <p:cNvSpPr/>
            <p:nvPr/>
          </p:nvSpPr>
          <p:spPr>
            <a:xfrm>
              <a:off x="4647651" y="2125648"/>
              <a:ext cx="173363" cy="188438"/>
            </a:xfrm>
            <a:custGeom>
              <a:avLst/>
              <a:gdLst>
                <a:gd name="connsiteX0" fmla="*/ 53980 w 173362"/>
                <a:gd name="connsiteY0" fmla="*/ 36699 h 188437"/>
                <a:gd name="connsiteX1" fmla="*/ 71264 w 173362"/>
                <a:gd name="connsiteY1" fmla="*/ 53982 h 188437"/>
                <a:gd name="connsiteX2" fmla="*/ 81922 w 173362"/>
                <a:gd name="connsiteY2" fmla="*/ 43324 h 188437"/>
                <a:gd name="connsiteX3" fmla="*/ 51772 w 173362"/>
                <a:gd name="connsiteY3" fmla="*/ 13174 h 188437"/>
                <a:gd name="connsiteX4" fmla="*/ 41114 w 173362"/>
                <a:gd name="connsiteY4" fmla="*/ 13174 h 188437"/>
                <a:gd name="connsiteX5" fmla="*/ 10964 w 173362"/>
                <a:gd name="connsiteY5" fmla="*/ 43324 h 188437"/>
                <a:gd name="connsiteX6" fmla="*/ 21622 w 173362"/>
                <a:gd name="connsiteY6" fmla="*/ 53982 h 188437"/>
                <a:gd name="connsiteX7" fmla="*/ 38905 w 173362"/>
                <a:gd name="connsiteY7" fmla="*/ 36699 h 188437"/>
                <a:gd name="connsiteX8" fmla="*/ 38905 w 173362"/>
                <a:gd name="connsiteY8" fmla="*/ 176791 h 188437"/>
                <a:gd name="connsiteX9" fmla="*/ 46443 w 173362"/>
                <a:gd name="connsiteY9" fmla="*/ 184328 h 188437"/>
                <a:gd name="connsiteX10" fmla="*/ 167043 w 173362"/>
                <a:gd name="connsiteY10" fmla="*/ 184328 h 188437"/>
                <a:gd name="connsiteX11" fmla="*/ 167043 w 173362"/>
                <a:gd name="connsiteY11" fmla="*/ 169253 h 188437"/>
                <a:gd name="connsiteX12" fmla="*/ 53980 w 173362"/>
                <a:gd name="connsiteY12" fmla="*/ 169253 h 18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362" h="188437">
                  <a:moveTo>
                    <a:pt x="53980" y="36699"/>
                  </a:moveTo>
                  <a:lnTo>
                    <a:pt x="71264" y="53982"/>
                  </a:lnTo>
                  <a:lnTo>
                    <a:pt x="81922" y="43324"/>
                  </a:lnTo>
                  <a:lnTo>
                    <a:pt x="51772" y="13174"/>
                  </a:lnTo>
                  <a:cubicBezTo>
                    <a:pt x="48824" y="10227"/>
                    <a:pt x="44061" y="10227"/>
                    <a:pt x="41114" y="13174"/>
                  </a:cubicBezTo>
                  <a:lnTo>
                    <a:pt x="10964" y="43324"/>
                  </a:lnTo>
                  <a:lnTo>
                    <a:pt x="21622" y="53982"/>
                  </a:lnTo>
                  <a:lnTo>
                    <a:pt x="38905" y="36699"/>
                  </a:lnTo>
                  <a:lnTo>
                    <a:pt x="38905" y="176791"/>
                  </a:lnTo>
                  <a:cubicBezTo>
                    <a:pt x="38905" y="180959"/>
                    <a:pt x="42282" y="184328"/>
                    <a:pt x="46443" y="184328"/>
                  </a:cubicBezTo>
                  <a:lnTo>
                    <a:pt x="167043" y="184328"/>
                  </a:lnTo>
                  <a:lnTo>
                    <a:pt x="167043" y="169253"/>
                  </a:lnTo>
                  <a:lnTo>
                    <a:pt x="53980" y="169253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Полилиния: фигура 203">
              <a:extLst>
                <a:ext uri="{FF2B5EF4-FFF2-40B4-BE49-F238E27FC236}">
                  <a16:creationId xmlns:a16="http://schemas.microsoft.com/office/drawing/2014/main" xmlns="" id="{01F6B05A-3B40-43CB-BB99-A69DB3A0E223}"/>
                </a:ext>
              </a:extLst>
            </p:cNvPr>
            <p:cNvSpPr/>
            <p:nvPr/>
          </p:nvSpPr>
          <p:spPr>
            <a:xfrm>
              <a:off x="4901718" y="1982437"/>
              <a:ext cx="135675" cy="128138"/>
            </a:xfrm>
            <a:custGeom>
              <a:avLst/>
              <a:gdLst>
                <a:gd name="connsiteX0" fmla="*/ 86339 w 135675"/>
                <a:gd name="connsiteY0" fmla="*/ 98293 h 128137"/>
                <a:gd name="connsiteX1" fmla="*/ 69055 w 135675"/>
                <a:gd name="connsiteY1" fmla="*/ 81010 h 128137"/>
                <a:gd name="connsiteX2" fmla="*/ 58397 w 135675"/>
                <a:gd name="connsiteY2" fmla="*/ 91668 h 128137"/>
                <a:gd name="connsiteX3" fmla="*/ 88547 w 135675"/>
                <a:gd name="connsiteY3" fmla="*/ 121818 h 128137"/>
                <a:gd name="connsiteX4" fmla="*/ 93876 w 135675"/>
                <a:gd name="connsiteY4" fmla="*/ 124026 h 128137"/>
                <a:gd name="connsiteX5" fmla="*/ 99205 w 135675"/>
                <a:gd name="connsiteY5" fmla="*/ 121818 h 128137"/>
                <a:gd name="connsiteX6" fmla="*/ 129355 w 135675"/>
                <a:gd name="connsiteY6" fmla="*/ 91668 h 128137"/>
                <a:gd name="connsiteX7" fmla="*/ 118697 w 135675"/>
                <a:gd name="connsiteY7" fmla="*/ 81010 h 128137"/>
                <a:gd name="connsiteX8" fmla="*/ 101414 w 135675"/>
                <a:gd name="connsiteY8" fmla="*/ 98293 h 128137"/>
                <a:gd name="connsiteX9" fmla="*/ 101414 w 135675"/>
                <a:gd name="connsiteY9" fmla="*/ 18501 h 128137"/>
                <a:gd name="connsiteX10" fmla="*/ 93876 w 135675"/>
                <a:gd name="connsiteY10" fmla="*/ 10964 h 128137"/>
                <a:gd name="connsiteX11" fmla="*/ 10964 w 135675"/>
                <a:gd name="connsiteY11" fmla="*/ 10964 h 128137"/>
                <a:gd name="connsiteX12" fmla="*/ 10964 w 135675"/>
                <a:gd name="connsiteY12" fmla="*/ 26039 h 128137"/>
                <a:gd name="connsiteX13" fmla="*/ 86339 w 135675"/>
                <a:gd name="connsiteY13" fmla="*/ 26039 h 12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675" h="128137">
                  <a:moveTo>
                    <a:pt x="86339" y="98293"/>
                  </a:moveTo>
                  <a:lnTo>
                    <a:pt x="69055" y="81010"/>
                  </a:lnTo>
                  <a:lnTo>
                    <a:pt x="58397" y="91668"/>
                  </a:lnTo>
                  <a:lnTo>
                    <a:pt x="88547" y="121818"/>
                  </a:lnTo>
                  <a:cubicBezTo>
                    <a:pt x="90017" y="123287"/>
                    <a:pt x="91947" y="124026"/>
                    <a:pt x="93876" y="124026"/>
                  </a:cubicBezTo>
                  <a:cubicBezTo>
                    <a:pt x="95806" y="124026"/>
                    <a:pt x="97735" y="123287"/>
                    <a:pt x="99205" y="121818"/>
                  </a:cubicBezTo>
                  <a:lnTo>
                    <a:pt x="129355" y="91668"/>
                  </a:lnTo>
                  <a:lnTo>
                    <a:pt x="118697" y="81010"/>
                  </a:lnTo>
                  <a:lnTo>
                    <a:pt x="101414" y="98293"/>
                  </a:lnTo>
                  <a:lnTo>
                    <a:pt x="101414" y="18501"/>
                  </a:lnTo>
                  <a:cubicBezTo>
                    <a:pt x="101414" y="14333"/>
                    <a:pt x="98037" y="10964"/>
                    <a:pt x="93876" y="10964"/>
                  </a:cubicBezTo>
                  <a:lnTo>
                    <a:pt x="10964" y="10964"/>
                  </a:lnTo>
                  <a:lnTo>
                    <a:pt x="10964" y="26039"/>
                  </a:lnTo>
                  <a:lnTo>
                    <a:pt x="86339" y="26039"/>
                  </a:lnTo>
                  <a:close/>
                </a:path>
              </a:pathLst>
            </a:custGeom>
            <a:grpFill/>
            <a:ln w="18473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xmlns="" id="{2D9C3E87-AFDE-4C6A-980C-366F26423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3" y="1966913"/>
            <a:ext cx="441325" cy="442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7E1DB5B1-C649-4E84-ABA4-61AEA0DF8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75" y="3760788"/>
            <a:ext cx="401638" cy="401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08" name="Рисунок 144">
            <a:extLst>
              <a:ext uri="{FF2B5EF4-FFF2-40B4-BE49-F238E27FC236}">
                <a16:creationId xmlns:a16="http://schemas.microsoft.com/office/drawing/2014/main" xmlns="" id="{E66B230E-0F1C-45A7-B668-F6271DF13A70}"/>
              </a:ext>
            </a:extLst>
          </p:cNvPr>
          <p:cNvGrpSpPr/>
          <p:nvPr/>
        </p:nvGrpSpPr>
        <p:grpSpPr>
          <a:xfrm>
            <a:off x="10907482" y="3695735"/>
            <a:ext cx="416385" cy="416385"/>
            <a:chOff x="8655009" y="4221244"/>
            <a:chExt cx="416385" cy="416385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09" name="Полилиния: фигура 208">
              <a:extLst>
                <a:ext uri="{FF2B5EF4-FFF2-40B4-BE49-F238E27FC236}">
                  <a16:creationId xmlns:a16="http://schemas.microsoft.com/office/drawing/2014/main" xmlns="" id="{D88A2323-AF93-4FE1-8E95-182B278CA5F5}"/>
                </a:ext>
              </a:extLst>
            </p:cNvPr>
            <p:cNvSpPr/>
            <p:nvPr/>
          </p:nvSpPr>
          <p:spPr>
            <a:xfrm>
              <a:off x="8655009" y="4221244"/>
              <a:ext cx="416385" cy="416385"/>
            </a:xfrm>
            <a:custGeom>
              <a:avLst/>
              <a:gdLst>
                <a:gd name="connsiteX0" fmla="*/ 387868 w 416384"/>
                <a:gd name="connsiteY0" fmla="*/ 240532 h 416384"/>
                <a:gd name="connsiteX1" fmla="*/ 317403 w 416384"/>
                <a:gd name="connsiteY1" fmla="*/ 240532 h 416384"/>
                <a:gd name="connsiteX2" fmla="*/ 317403 w 416384"/>
                <a:gd name="connsiteY2" fmla="*/ 86790 h 416384"/>
                <a:gd name="connsiteX3" fmla="*/ 315526 w 416384"/>
                <a:gd name="connsiteY3" fmla="*/ 82261 h 416384"/>
                <a:gd name="connsiteX4" fmla="*/ 245061 w 416384"/>
                <a:gd name="connsiteY4" fmla="*/ 11796 h 416384"/>
                <a:gd name="connsiteX5" fmla="*/ 240532 w 416384"/>
                <a:gd name="connsiteY5" fmla="*/ 9919 h 416384"/>
                <a:gd name="connsiteX6" fmla="*/ 16325 w 416384"/>
                <a:gd name="connsiteY6" fmla="*/ 9919 h 416384"/>
                <a:gd name="connsiteX7" fmla="*/ 9919 w 416384"/>
                <a:gd name="connsiteY7" fmla="*/ 16325 h 416384"/>
                <a:gd name="connsiteX8" fmla="*/ 9919 w 416384"/>
                <a:gd name="connsiteY8" fmla="*/ 400680 h 416384"/>
                <a:gd name="connsiteX9" fmla="*/ 16325 w 416384"/>
                <a:gd name="connsiteY9" fmla="*/ 407086 h 416384"/>
                <a:gd name="connsiteX10" fmla="*/ 266156 w 416384"/>
                <a:gd name="connsiteY10" fmla="*/ 407086 h 416384"/>
                <a:gd name="connsiteX11" fmla="*/ 368651 w 416384"/>
                <a:gd name="connsiteY11" fmla="*/ 407086 h 416384"/>
                <a:gd name="connsiteX12" fmla="*/ 387868 w 416384"/>
                <a:gd name="connsiteY12" fmla="*/ 387868 h 416384"/>
                <a:gd name="connsiteX13" fmla="*/ 387868 w 416384"/>
                <a:gd name="connsiteY13" fmla="*/ 375056 h 416384"/>
                <a:gd name="connsiteX14" fmla="*/ 368651 w 416384"/>
                <a:gd name="connsiteY14" fmla="*/ 355839 h 416384"/>
                <a:gd name="connsiteX15" fmla="*/ 367555 w 416384"/>
                <a:gd name="connsiteY15" fmla="*/ 355839 h 416384"/>
                <a:gd name="connsiteX16" fmla="*/ 368651 w 416384"/>
                <a:gd name="connsiteY16" fmla="*/ 349433 h 416384"/>
                <a:gd name="connsiteX17" fmla="*/ 368651 w 416384"/>
                <a:gd name="connsiteY17" fmla="*/ 336621 h 416384"/>
                <a:gd name="connsiteX18" fmla="*/ 367555 w 416384"/>
                <a:gd name="connsiteY18" fmla="*/ 330215 h 416384"/>
                <a:gd name="connsiteX19" fmla="*/ 368651 w 416384"/>
                <a:gd name="connsiteY19" fmla="*/ 330215 h 416384"/>
                <a:gd name="connsiteX20" fmla="*/ 387868 w 416384"/>
                <a:gd name="connsiteY20" fmla="*/ 310997 h 416384"/>
                <a:gd name="connsiteX21" fmla="*/ 387868 w 416384"/>
                <a:gd name="connsiteY21" fmla="*/ 298185 h 416384"/>
                <a:gd name="connsiteX22" fmla="*/ 386773 w 416384"/>
                <a:gd name="connsiteY22" fmla="*/ 291779 h 416384"/>
                <a:gd name="connsiteX23" fmla="*/ 387868 w 416384"/>
                <a:gd name="connsiteY23" fmla="*/ 291779 h 416384"/>
                <a:gd name="connsiteX24" fmla="*/ 407086 w 416384"/>
                <a:gd name="connsiteY24" fmla="*/ 272562 h 416384"/>
                <a:gd name="connsiteX25" fmla="*/ 407086 w 416384"/>
                <a:gd name="connsiteY25" fmla="*/ 259750 h 416384"/>
                <a:gd name="connsiteX26" fmla="*/ 387868 w 416384"/>
                <a:gd name="connsiteY26" fmla="*/ 240532 h 416384"/>
                <a:gd name="connsiteX27" fmla="*/ 246938 w 416384"/>
                <a:gd name="connsiteY27" fmla="*/ 31789 h 416384"/>
                <a:gd name="connsiteX28" fmla="*/ 295533 w 416384"/>
                <a:gd name="connsiteY28" fmla="*/ 80384 h 416384"/>
                <a:gd name="connsiteX29" fmla="*/ 246938 w 416384"/>
                <a:gd name="connsiteY29" fmla="*/ 80384 h 416384"/>
                <a:gd name="connsiteX30" fmla="*/ 22731 w 416384"/>
                <a:gd name="connsiteY30" fmla="*/ 22731 h 416384"/>
                <a:gd name="connsiteX31" fmla="*/ 234126 w 416384"/>
                <a:gd name="connsiteY31" fmla="*/ 22731 h 416384"/>
                <a:gd name="connsiteX32" fmla="*/ 234126 w 416384"/>
                <a:gd name="connsiteY32" fmla="*/ 86790 h 416384"/>
                <a:gd name="connsiteX33" fmla="*/ 240532 w 416384"/>
                <a:gd name="connsiteY33" fmla="*/ 93196 h 416384"/>
                <a:gd name="connsiteX34" fmla="*/ 304591 w 416384"/>
                <a:gd name="connsiteY34" fmla="*/ 93196 h 416384"/>
                <a:gd name="connsiteX35" fmla="*/ 304591 w 416384"/>
                <a:gd name="connsiteY35" fmla="*/ 240532 h 416384"/>
                <a:gd name="connsiteX36" fmla="*/ 285374 w 416384"/>
                <a:gd name="connsiteY36" fmla="*/ 240532 h 416384"/>
                <a:gd name="connsiteX37" fmla="*/ 267334 w 416384"/>
                <a:gd name="connsiteY37" fmla="*/ 253344 h 416384"/>
                <a:gd name="connsiteX38" fmla="*/ 80384 w 416384"/>
                <a:gd name="connsiteY38" fmla="*/ 253344 h 416384"/>
                <a:gd name="connsiteX39" fmla="*/ 73978 w 416384"/>
                <a:gd name="connsiteY39" fmla="*/ 259750 h 416384"/>
                <a:gd name="connsiteX40" fmla="*/ 73978 w 416384"/>
                <a:gd name="connsiteY40" fmla="*/ 394274 h 416384"/>
                <a:gd name="connsiteX41" fmla="*/ 22731 w 416384"/>
                <a:gd name="connsiteY41" fmla="*/ 394274 h 416384"/>
                <a:gd name="connsiteX42" fmla="*/ 267251 w 416384"/>
                <a:gd name="connsiteY42" fmla="*/ 278968 h 416384"/>
                <a:gd name="connsiteX43" fmla="*/ 266156 w 416384"/>
                <a:gd name="connsiteY43" fmla="*/ 278968 h 416384"/>
                <a:gd name="connsiteX44" fmla="*/ 125226 w 416384"/>
                <a:gd name="connsiteY44" fmla="*/ 278968 h 416384"/>
                <a:gd name="connsiteX45" fmla="*/ 118820 w 416384"/>
                <a:gd name="connsiteY45" fmla="*/ 285374 h 416384"/>
                <a:gd name="connsiteX46" fmla="*/ 106008 w 416384"/>
                <a:gd name="connsiteY46" fmla="*/ 298185 h 416384"/>
                <a:gd name="connsiteX47" fmla="*/ 99602 w 416384"/>
                <a:gd name="connsiteY47" fmla="*/ 304591 h 416384"/>
                <a:gd name="connsiteX48" fmla="*/ 99602 w 416384"/>
                <a:gd name="connsiteY48" fmla="*/ 355839 h 416384"/>
                <a:gd name="connsiteX49" fmla="*/ 106008 w 416384"/>
                <a:gd name="connsiteY49" fmla="*/ 362245 h 416384"/>
                <a:gd name="connsiteX50" fmla="*/ 118820 w 416384"/>
                <a:gd name="connsiteY50" fmla="*/ 375056 h 416384"/>
                <a:gd name="connsiteX51" fmla="*/ 125226 w 416384"/>
                <a:gd name="connsiteY51" fmla="*/ 381462 h 416384"/>
                <a:gd name="connsiteX52" fmla="*/ 246938 w 416384"/>
                <a:gd name="connsiteY52" fmla="*/ 381462 h 416384"/>
                <a:gd name="connsiteX53" fmla="*/ 246938 w 416384"/>
                <a:gd name="connsiteY53" fmla="*/ 387868 h 416384"/>
                <a:gd name="connsiteX54" fmla="*/ 248117 w 416384"/>
                <a:gd name="connsiteY54" fmla="*/ 394274 h 416384"/>
                <a:gd name="connsiteX55" fmla="*/ 86790 w 416384"/>
                <a:gd name="connsiteY55" fmla="*/ 394274 h 416384"/>
                <a:gd name="connsiteX56" fmla="*/ 86790 w 416384"/>
                <a:gd name="connsiteY56" fmla="*/ 266156 h 416384"/>
                <a:gd name="connsiteX57" fmla="*/ 266156 w 416384"/>
                <a:gd name="connsiteY57" fmla="*/ 266156 h 416384"/>
                <a:gd name="connsiteX58" fmla="*/ 266156 w 416384"/>
                <a:gd name="connsiteY58" fmla="*/ 272562 h 416384"/>
                <a:gd name="connsiteX59" fmla="*/ 267251 w 416384"/>
                <a:gd name="connsiteY59" fmla="*/ 278968 h 416384"/>
                <a:gd name="connsiteX60" fmla="*/ 304591 w 416384"/>
                <a:gd name="connsiteY60" fmla="*/ 343027 h 416384"/>
                <a:gd name="connsiteX61" fmla="*/ 304591 w 416384"/>
                <a:gd name="connsiteY61" fmla="*/ 330215 h 416384"/>
                <a:gd name="connsiteX62" fmla="*/ 323809 w 416384"/>
                <a:gd name="connsiteY62" fmla="*/ 330215 h 416384"/>
                <a:gd name="connsiteX63" fmla="*/ 323809 w 416384"/>
                <a:gd name="connsiteY63" fmla="*/ 343027 h 416384"/>
                <a:gd name="connsiteX64" fmla="*/ 336621 w 416384"/>
                <a:gd name="connsiteY64" fmla="*/ 343027 h 416384"/>
                <a:gd name="connsiteX65" fmla="*/ 336621 w 416384"/>
                <a:gd name="connsiteY65" fmla="*/ 330215 h 416384"/>
                <a:gd name="connsiteX66" fmla="*/ 349433 w 416384"/>
                <a:gd name="connsiteY66" fmla="*/ 330215 h 416384"/>
                <a:gd name="connsiteX67" fmla="*/ 355839 w 416384"/>
                <a:gd name="connsiteY67" fmla="*/ 336621 h 416384"/>
                <a:gd name="connsiteX68" fmla="*/ 355839 w 416384"/>
                <a:gd name="connsiteY68" fmla="*/ 349433 h 416384"/>
                <a:gd name="connsiteX69" fmla="*/ 349433 w 416384"/>
                <a:gd name="connsiteY69" fmla="*/ 355839 h 416384"/>
                <a:gd name="connsiteX70" fmla="*/ 266156 w 416384"/>
                <a:gd name="connsiteY70" fmla="*/ 355839 h 416384"/>
                <a:gd name="connsiteX71" fmla="*/ 246938 w 416384"/>
                <a:gd name="connsiteY71" fmla="*/ 355839 h 416384"/>
                <a:gd name="connsiteX72" fmla="*/ 240532 w 416384"/>
                <a:gd name="connsiteY72" fmla="*/ 349433 h 416384"/>
                <a:gd name="connsiteX73" fmla="*/ 240532 w 416384"/>
                <a:gd name="connsiteY73" fmla="*/ 336621 h 416384"/>
                <a:gd name="connsiteX74" fmla="*/ 246938 w 416384"/>
                <a:gd name="connsiteY74" fmla="*/ 330215 h 416384"/>
                <a:gd name="connsiteX75" fmla="*/ 259750 w 416384"/>
                <a:gd name="connsiteY75" fmla="*/ 330215 h 416384"/>
                <a:gd name="connsiteX76" fmla="*/ 259750 w 416384"/>
                <a:gd name="connsiteY76" fmla="*/ 343027 h 416384"/>
                <a:gd name="connsiteX77" fmla="*/ 272562 w 416384"/>
                <a:gd name="connsiteY77" fmla="*/ 343027 h 416384"/>
                <a:gd name="connsiteX78" fmla="*/ 272562 w 416384"/>
                <a:gd name="connsiteY78" fmla="*/ 330215 h 416384"/>
                <a:gd name="connsiteX79" fmla="*/ 291779 w 416384"/>
                <a:gd name="connsiteY79" fmla="*/ 330215 h 416384"/>
                <a:gd name="connsiteX80" fmla="*/ 291779 w 416384"/>
                <a:gd name="connsiteY80" fmla="*/ 343027 h 416384"/>
                <a:gd name="connsiteX81" fmla="*/ 248033 w 416384"/>
                <a:gd name="connsiteY81" fmla="*/ 317403 h 416384"/>
                <a:gd name="connsiteX82" fmla="*/ 246938 w 416384"/>
                <a:gd name="connsiteY82" fmla="*/ 317403 h 416384"/>
                <a:gd name="connsiteX83" fmla="*/ 233082 w 416384"/>
                <a:gd name="connsiteY83" fmla="*/ 323373 h 416384"/>
                <a:gd name="connsiteX84" fmla="*/ 208502 w 416384"/>
                <a:gd name="connsiteY84" fmla="*/ 304591 h 416384"/>
                <a:gd name="connsiteX85" fmla="*/ 182879 w 416384"/>
                <a:gd name="connsiteY85" fmla="*/ 330215 h 416384"/>
                <a:gd name="connsiteX86" fmla="*/ 208502 w 416384"/>
                <a:gd name="connsiteY86" fmla="*/ 355839 h 416384"/>
                <a:gd name="connsiteX87" fmla="*/ 227720 w 416384"/>
                <a:gd name="connsiteY87" fmla="*/ 346986 h 416384"/>
                <a:gd name="connsiteX88" fmla="*/ 227720 w 416384"/>
                <a:gd name="connsiteY88" fmla="*/ 349433 h 416384"/>
                <a:gd name="connsiteX89" fmla="*/ 246938 w 416384"/>
                <a:gd name="connsiteY89" fmla="*/ 368651 h 416384"/>
                <a:gd name="connsiteX90" fmla="*/ 130818 w 416384"/>
                <a:gd name="connsiteY90" fmla="*/ 368651 h 416384"/>
                <a:gd name="connsiteX91" fmla="*/ 112414 w 416384"/>
                <a:gd name="connsiteY91" fmla="*/ 350246 h 416384"/>
                <a:gd name="connsiteX92" fmla="*/ 112414 w 416384"/>
                <a:gd name="connsiteY92" fmla="*/ 310184 h 416384"/>
                <a:gd name="connsiteX93" fmla="*/ 130818 w 416384"/>
                <a:gd name="connsiteY93" fmla="*/ 291779 h 416384"/>
                <a:gd name="connsiteX94" fmla="*/ 248117 w 416384"/>
                <a:gd name="connsiteY94" fmla="*/ 291779 h 416384"/>
                <a:gd name="connsiteX95" fmla="*/ 246938 w 416384"/>
                <a:gd name="connsiteY95" fmla="*/ 298185 h 416384"/>
                <a:gd name="connsiteX96" fmla="*/ 246938 w 416384"/>
                <a:gd name="connsiteY96" fmla="*/ 310997 h 416384"/>
                <a:gd name="connsiteX97" fmla="*/ 248033 w 416384"/>
                <a:gd name="connsiteY97" fmla="*/ 317403 h 416384"/>
                <a:gd name="connsiteX98" fmla="*/ 221314 w 416384"/>
                <a:gd name="connsiteY98" fmla="*/ 330215 h 416384"/>
                <a:gd name="connsiteX99" fmla="*/ 208502 w 416384"/>
                <a:gd name="connsiteY99" fmla="*/ 343027 h 416384"/>
                <a:gd name="connsiteX100" fmla="*/ 195691 w 416384"/>
                <a:gd name="connsiteY100" fmla="*/ 330215 h 416384"/>
                <a:gd name="connsiteX101" fmla="*/ 208502 w 416384"/>
                <a:gd name="connsiteY101" fmla="*/ 317403 h 416384"/>
                <a:gd name="connsiteX102" fmla="*/ 221314 w 416384"/>
                <a:gd name="connsiteY102" fmla="*/ 330215 h 416384"/>
                <a:gd name="connsiteX103" fmla="*/ 368651 w 416384"/>
                <a:gd name="connsiteY103" fmla="*/ 368651 h 416384"/>
                <a:gd name="connsiteX104" fmla="*/ 375056 w 416384"/>
                <a:gd name="connsiteY104" fmla="*/ 375056 h 416384"/>
                <a:gd name="connsiteX105" fmla="*/ 375056 w 416384"/>
                <a:gd name="connsiteY105" fmla="*/ 387868 h 416384"/>
                <a:gd name="connsiteX106" fmla="*/ 368651 w 416384"/>
                <a:gd name="connsiteY106" fmla="*/ 394274 h 416384"/>
                <a:gd name="connsiteX107" fmla="*/ 266156 w 416384"/>
                <a:gd name="connsiteY107" fmla="*/ 394274 h 416384"/>
                <a:gd name="connsiteX108" fmla="*/ 259750 w 416384"/>
                <a:gd name="connsiteY108" fmla="*/ 387868 h 416384"/>
                <a:gd name="connsiteX109" fmla="*/ 259750 w 416384"/>
                <a:gd name="connsiteY109" fmla="*/ 381462 h 416384"/>
                <a:gd name="connsiteX110" fmla="*/ 259750 w 416384"/>
                <a:gd name="connsiteY110" fmla="*/ 375056 h 416384"/>
                <a:gd name="connsiteX111" fmla="*/ 266156 w 416384"/>
                <a:gd name="connsiteY111" fmla="*/ 368651 h 416384"/>
                <a:gd name="connsiteX112" fmla="*/ 278968 w 416384"/>
                <a:gd name="connsiteY112" fmla="*/ 368651 h 416384"/>
                <a:gd name="connsiteX113" fmla="*/ 278968 w 416384"/>
                <a:gd name="connsiteY113" fmla="*/ 381462 h 416384"/>
                <a:gd name="connsiteX114" fmla="*/ 291779 w 416384"/>
                <a:gd name="connsiteY114" fmla="*/ 381462 h 416384"/>
                <a:gd name="connsiteX115" fmla="*/ 291779 w 416384"/>
                <a:gd name="connsiteY115" fmla="*/ 368651 h 416384"/>
                <a:gd name="connsiteX116" fmla="*/ 310997 w 416384"/>
                <a:gd name="connsiteY116" fmla="*/ 368651 h 416384"/>
                <a:gd name="connsiteX117" fmla="*/ 310997 w 416384"/>
                <a:gd name="connsiteY117" fmla="*/ 381462 h 416384"/>
                <a:gd name="connsiteX118" fmla="*/ 323809 w 416384"/>
                <a:gd name="connsiteY118" fmla="*/ 381462 h 416384"/>
                <a:gd name="connsiteX119" fmla="*/ 323809 w 416384"/>
                <a:gd name="connsiteY119" fmla="*/ 368651 h 416384"/>
                <a:gd name="connsiteX120" fmla="*/ 343027 w 416384"/>
                <a:gd name="connsiteY120" fmla="*/ 368651 h 416384"/>
                <a:gd name="connsiteX121" fmla="*/ 343027 w 416384"/>
                <a:gd name="connsiteY121" fmla="*/ 381462 h 416384"/>
                <a:gd name="connsiteX122" fmla="*/ 355839 w 416384"/>
                <a:gd name="connsiteY122" fmla="*/ 381462 h 416384"/>
                <a:gd name="connsiteX123" fmla="*/ 355839 w 416384"/>
                <a:gd name="connsiteY123" fmla="*/ 368651 h 416384"/>
                <a:gd name="connsiteX124" fmla="*/ 375056 w 416384"/>
                <a:gd name="connsiteY124" fmla="*/ 310997 h 416384"/>
                <a:gd name="connsiteX125" fmla="*/ 368651 w 416384"/>
                <a:gd name="connsiteY125" fmla="*/ 317403 h 416384"/>
                <a:gd name="connsiteX126" fmla="*/ 349433 w 416384"/>
                <a:gd name="connsiteY126" fmla="*/ 317403 h 416384"/>
                <a:gd name="connsiteX127" fmla="*/ 266156 w 416384"/>
                <a:gd name="connsiteY127" fmla="*/ 317403 h 416384"/>
                <a:gd name="connsiteX128" fmla="*/ 259750 w 416384"/>
                <a:gd name="connsiteY128" fmla="*/ 310997 h 416384"/>
                <a:gd name="connsiteX129" fmla="*/ 259750 w 416384"/>
                <a:gd name="connsiteY129" fmla="*/ 298185 h 416384"/>
                <a:gd name="connsiteX130" fmla="*/ 266156 w 416384"/>
                <a:gd name="connsiteY130" fmla="*/ 291779 h 416384"/>
                <a:gd name="connsiteX131" fmla="*/ 278968 w 416384"/>
                <a:gd name="connsiteY131" fmla="*/ 291779 h 416384"/>
                <a:gd name="connsiteX132" fmla="*/ 278968 w 416384"/>
                <a:gd name="connsiteY132" fmla="*/ 304591 h 416384"/>
                <a:gd name="connsiteX133" fmla="*/ 291779 w 416384"/>
                <a:gd name="connsiteY133" fmla="*/ 304591 h 416384"/>
                <a:gd name="connsiteX134" fmla="*/ 291779 w 416384"/>
                <a:gd name="connsiteY134" fmla="*/ 291779 h 416384"/>
                <a:gd name="connsiteX135" fmla="*/ 310997 w 416384"/>
                <a:gd name="connsiteY135" fmla="*/ 291779 h 416384"/>
                <a:gd name="connsiteX136" fmla="*/ 310997 w 416384"/>
                <a:gd name="connsiteY136" fmla="*/ 304591 h 416384"/>
                <a:gd name="connsiteX137" fmla="*/ 323809 w 416384"/>
                <a:gd name="connsiteY137" fmla="*/ 304591 h 416384"/>
                <a:gd name="connsiteX138" fmla="*/ 323809 w 416384"/>
                <a:gd name="connsiteY138" fmla="*/ 291779 h 416384"/>
                <a:gd name="connsiteX139" fmla="*/ 343027 w 416384"/>
                <a:gd name="connsiteY139" fmla="*/ 291779 h 416384"/>
                <a:gd name="connsiteX140" fmla="*/ 343027 w 416384"/>
                <a:gd name="connsiteY140" fmla="*/ 304591 h 416384"/>
                <a:gd name="connsiteX141" fmla="*/ 355839 w 416384"/>
                <a:gd name="connsiteY141" fmla="*/ 304591 h 416384"/>
                <a:gd name="connsiteX142" fmla="*/ 355839 w 416384"/>
                <a:gd name="connsiteY142" fmla="*/ 291779 h 416384"/>
                <a:gd name="connsiteX143" fmla="*/ 368651 w 416384"/>
                <a:gd name="connsiteY143" fmla="*/ 291779 h 416384"/>
                <a:gd name="connsiteX144" fmla="*/ 375056 w 416384"/>
                <a:gd name="connsiteY144" fmla="*/ 298185 h 416384"/>
                <a:gd name="connsiteX145" fmla="*/ 394274 w 416384"/>
                <a:gd name="connsiteY145" fmla="*/ 272562 h 416384"/>
                <a:gd name="connsiteX146" fmla="*/ 387868 w 416384"/>
                <a:gd name="connsiteY146" fmla="*/ 278968 h 416384"/>
                <a:gd name="connsiteX147" fmla="*/ 368651 w 416384"/>
                <a:gd name="connsiteY147" fmla="*/ 278968 h 416384"/>
                <a:gd name="connsiteX148" fmla="*/ 285374 w 416384"/>
                <a:gd name="connsiteY148" fmla="*/ 278968 h 416384"/>
                <a:gd name="connsiteX149" fmla="*/ 278968 w 416384"/>
                <a:gd name="connsiteY149" fmla="*/ 272562 h 416384"/>
                <a:gd name="connsiteX150" fmla="*/ 278968 w 416384"/>
                <a:gd name="connsiteY150" fmla="*/ 259750 h 416384"/>
                <a:gd name="connsiteX151" fmla="*/ 285374 w 416384"/>
                <a:gd name="connsiteY151" fmla="*/ 253344 h 416384"/>
                <a:gd name="connsiteX152" fmla="*/ 298185 w 416384"/>
                <a:gd name="connsiteY152" fmla="*/ 253344 h 416384"/>
                <a:gd name="connsiteX153" fmla="*/ 298185 w 416384"/>
                <a:gd name="connsiteY153" fmla="*/ 266156 h 416384"/>
                <a:gd name="connsiteX154" fmla="*/ 310997 w 416384"/>
                <a:gd name="connsiteY154" fmla="*/ 266156 h 416384"/>
                <a:gd name="connsiteX155" fmla="*/ 310997 w 416384"/>
                <a:gd name="connsiteY155" fmla="*/ 253344 h 416384"/>
                <a:gd name="connsiteX156" fmla="*/ 330215 w 416384"/>
                <a:gd name="connsiteY156" fmla="*/ 253344 h 416384"/>
                <a:gd name="connsiteX157" fmla="*/ 330215 w 416384"/>
                <a:gd name="connsiteY157" fmla="*/ 266156 h 416384"/>
                <a:gd name="connsiteX158" fmla="*/ 343027 w 416384"/>
                <a:gd name="connsiteY158" fmla="*/ 266156 h 416384"/>
                <a:gd name="connsiteX159" fmla="*/ 343027 w 416384"/>
                <a:gd name="connsiteY159" fmla="*/ 253344 h 416384"/>
                <a:gd name="connsiteX160" fmla="*/ 362245 w 416384"/>
                <a:gd name="connsiteY160" fmla="*/ 253344 h 416384"/>
                <a:gd name="connsiteX161" fmla="*/ 362245 w 416384"/>
                <a:gd name="connsiteY161" fmla="*/ 266156 h 416384"/>
                <a:gd name="connsiteX162" fmla="*/ 375056 w 416384"/>
                <a:gd name="connsiteY162" fmla="*/ 266156 h 416384"/>
                <a:gd name="connsiteX163" fmla="*/ 375056 w 416384"/>
                <a:gd name="connsiteY163" fmla="*/ 253344 h 416384"/>
                <a:gd name="connsiteX164" fmla="*/ 387868 w 416384"/>
                <a:gd name="connsiteY164" fmla="*/ 253344 h 416384"/>
                <a:gd name="connsiteX165" fmla="*/ 394274 w 416384"/>
                <a:gd name="connsiteY165" fmla="*/ 259750 h 41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416384" h="416384">
                  <a:moveTo>
                    <a:pt x="387868" y="240532"/>
                  </a:moveTo>
                  <a:lnTo>
                    <a:pt x="317403" y="240532"/>
                  </a:lnTo>
                  <a:lnTo>
                    <a:pt x="317403" y="86790"/>
                  </a:lnTo>
                  <a:cubicBezTo>
                    <a:pt x="317403" y="85086"/>
                    <a:pt x="316731" y="83459"/>
                    <a:pt x="315526" y="82261"/>
                  </a:cubicBezTo>
                  <a:lnTo>
                    <a:pt x="245061" y="11796"/>
                  </a:lnTo>
                  <a:cubicBezTo>
                    <a:pt x="243863" y="10592"/>
                    <a:pt x="242236" y="9919"/>
                    <a:pt x="240532" y="9919"/>
                  </a:cubicBezTo>
                  <a:lnTo>
                    <a:pt x="16325" y="9919"/>
                  </a:lnTo>
                  <a:cubicBezTo>
                    <a:pt x="12782" y="9919"/>
                    <a:pt x="9919" y="12782"/>
                    <a:pt x="9919" y="16325"/>
                  </a:cubicBezTo>
                  <a:lnTo>
                    <a:pt x="9919" y="400680"/>
                  </a:lnTo>
                  <a:cubicBezTo>
                    <a:pt x="9919" y="404223"/>
                    <a:pt x="12782" y="407086"/>
                    <a:pt x="16325" y="407086"/>
                  </a:cubicBezTo>
                  <a:lnTo>
                    <a:pt x="266156" y="407086"/>
                  </a:lnTo>
                  <a:lnTo>
                    <a:pt x="368651" y="407086"/>
                  </a:lnTo>
                  <a:cubicBezTo>
                    <a:pt x="379246" y="407086"/>
                    <a:pt x="387868" y="398464"/>
                    <a:pt x="387868" y="387868"/>
                  </a:cubicBezTo>
                  <a:lnTo>
                    <a:pt x="387868" y="375056"/>
                  </a:lnTo>
                  <a:cubicBezTo>
                    <a:pt x="387868" y="364461"/>
                    <a:pt x="379246" y="355839"/>
                    <a:pt x="368651" y="355839"/>
                  </a:cubicBezTo>
                  <a:lnTo>
                    <a:pt x="367555" y="355839"/>
                  </a:lnTo>
                  <a:cubicBezTo>
                    <a:pt x="368260" y="353840"/>
                    <a:pt x="368651" y="351681"/>
                    <a:pt x="368651" y="349433"/>
                  </a:cubicBezTo>
                  <a:lnTo>
                    <a:pt x="368651" y="336621"/>
                  </a:lnTo>
                  <a:cubicBezTo>
                    <a:pt x="368651" y="334372"/>
                    <a:pt x="368260" y="332214"/>
                    <a:pt x="367555" y="330215"/>
                  </a:cubicBezTo>
                  <a:lnTo>
                    <a:pt x="368651" y="330215"/>
                  </a:lnTo>
                  <a:cubicBezTo>
                    <a:pt x="379246" y="330215"/>
                    <a:pt x="387868" y="321593"/>
                    <a:pt x="387868" y="310997"/>
                  </a:cubicBezTo>
                  <a:lnTo>
                    <a:pt x="387868" y="298185"/>
                  </a:lnTo>
                  <a:cubicBezTo>
                    <a:pt x="387868" y="295937"/>
                    <a:pt x="387478" y="293778"/>
                    <a:pt x="386773" y="291779"/>
                  </a:cubicBezTo>
                  <a:lnTo>
                    <a:pt x="387868" y="291779"/>
                  </a:lnTo>
                  <a:cubicBezTo>
                    <a:pt x="398464" y="291779"/>
                    <a:pt x="407086" y="283157"/>
                    <a:pt x="407086" y="272562"/>
                  </a:cubicBezTo>
                  <a:lnTo>
                    <a:pt x="407086" y="259750"/>
                  </a:lnTo>
                  <a:cubicBezTo>
                    <a:pt x="407086" y="249154"/>
                    <a:pt x="398464" y="240532"/>
                    <a:pt x="387868" y="240532"/>
                  </a:cubicBezTo>
                  <a:close/>
                  <a:moveTo>
                    <a:pt x="246938" y="31789"/>
                  </a:moveTo>
                  <a:lnTo>
                    <a:pt x="295533" y="80384"/>
                  </a:lnTo>
                  <a:lnTo>
                    <a:pt x="246938" y="80384"/>
                  </a:lnTo>
                  <a:close/>
                  <a:moveTo>
                    <a:pt x="22731" y="22731"/>
                  </a:moveTo>
                  <a:lnTo>
                    <a:pt x="234126" y="22731"/>
                  </a:lnTo>
                  <a:lnTo>
                    <a:pt x="234126" y="86790"/>
                  </a:lnTo>
                  <a:cubicBezTo>
                    <a:pt x="234126" y="90332"/>
                    <a:pt x="236990" y="93196"/>
                    <a:pt x="240532" y="93196"/>
                  </a:cubicBezTo>
                  <a:lnTo>
                    <a:pt x="304591" y="93196"/>
                  </a:lnTo>
                  <a:lnTo>
                    <a:pt x="304591" y="240532"/>
                  </a:lnTo>
                  <a:lnTo>
                    <a:pt x="285374" y="240532"/>
                  </a:lnTo>
                  <a:cubicBezTo>
                    <a:pt x="277033" y="240532"/>
                    <a:pt x="269987" y="245907"/>
                    <a:pt x="267334" y="253344"/>
                  </a:cubicBezTo>
                  <a:lnTo>
                    <a:pt x="80384" y="253344"/>
                  </a:lnTo>
                  <a:cubicBezTo>
                    <a:pt x="76842" y="253344"/>
                    <a:pt x="73978" y="256207"/>
                    <a:pt x="73978" y="259750"/>
                  </a:cubicBezTo>
                  <a:lnTo>
                    <a:pt x="73978" y="394274"/>
                  </a:lnTo>
                  <a:lnTo>
                    <a:pt x="22731" y="394274"/>
                  </a:lnTo>
                  <a:close/>
                  <a:moveTo>
                    <a:pt x="267251" y="278968"/>
                  </a:moveTo>
                  <a:lnTo>
                    <a:pt x="266156" y="278968"/>
                  </a:lnTo>
                  <a:lnTo>
                    <a:pt x="125226" y="278968"/>
                  </a:lnTo>
                  <a:cubicBezTo>
                    <a:pt x="121683" y="278968"/>
                    <a:pt x="118820" y="281831"/>
                    <a:pt x="118820" y="285374"/>
                  </a:cubicBezTo>
                  <a:cubicBezTo>
                    <a:pt x="118820" y="292439"/>
                    <a:pt x="113073" y="298185"/>
                    <a:pt x="106008" y="298185"/>
                  </a:cubicBezTo>
                  <a:cubicBezTo>
                    <a:pt x="102465" y="298185"/>
                    <a:pt x="99602" y="301049"/>
                    <a:pt x="99602" y="304591"/>
                  </a:cubicBezTo>
                  <a:lnTo>
                    <a:pt x="99602" y="355839"/>
                  </a:lnTo>
                  <a:cubicBezTo>
                    <a:pt x="99602" y="359381"/>
                    <a:pt x="102465" y="362245"/>
                    <a:pt x="106008" y="362245"/>
                  </a:cubicBezTo>
                  <a:cubicBezTo>
                    <a:pt x="113073" y="362245"/>
                    <a:pt x="118820" y="367991"/>
                    <a:pt x="118820" y="375056"/>
                  </a:cubicBezTo>
                  <a:cubicBezTo>
                    <a:pt x="118820" y="378599"/>
                    <a:pt x="121683" y="381462"/>
                    <a:pt x="125226" y="381462"/>
                  </a:cubicBezTo>
                  <a:lnTo>
                    <a:pt x="246938" y="381462"/>
                  </a:lnTo>
                  <a:lnTo>
                    <a:pt x="246938" y="387868"/>
                  </a:lnTo>
                  <a:cubicBezTo>
                    <a:pt x="246938" y="390123"/>
                    <a:pt x="247399" y="392263"/>
                    <a:pt x="248117" y="394274"/>
                  </a:cubicBezTo>
                  <a:lnTo>
                    <a:pt x="86790" y="394274"/>
                  </a:lnTo>
                  <a:lnTo>
                    <a:pt x="86790" y="266156"/>
                  </a:lnTo>
                  <a:lnTo>
                    <a:pt x="266156" y="266156"/>
                  </a:lnTo>
                  <a:lnTo>
                    <a:pt x="266156" y="272562"/>
                  </a:lnTo>
                  <a:cubicBezTo>
                    <a:pt x="266156" y="274810"/>
                    <a:pt x="266547" y="276969"/>
                    <a:pt x="267251" y="278968"/>
                  </a:cubicBezTo>
                  <a:close/>
                  <a:moveTo>
                    <a:pt x="304591" y="343027"/>
                  </a:moveTo>
                  <a:lnTo>
                    <a:pt x="304591" y="330215"/>
                  </a:lnTo>
                  <a:lnTo>
                    <a:pt x="323809" y="330215"/>
                  </a:lnTo>
                  <a:lnTo>
                    <a:pt x="323809" y="343027"/>
                  </a:lnTo>
                  <a:lnTo>
                    <a:pt x="336621" y="343027"/>
                  </a:lnTo>
                  <a:lnTo>
                    <a:pt x="336621" y="330215"/>
                  </a:lnTo>
                  <a:lnTo>
                    <a:pt x="349433" y="330215"/>
                  </a:lnTo>
                  <a:cubicBezTo>
                    <a:pt x="352969" y="330215"/>
                    <a:pt x="355839" y="333085"/>
                    <a:pt x="355839" y="336621"/>
                  </a:cubicBezTo>
                  <a:lnTo>
                    <a:pt x="355839" y="349433"/>
                  </a:lnTo>
                  <a:cubicBezTo>
                    <a:pt x="355839" y="352969"/>
                    <a:pt x="352969" y="355839"/>
                    <a:pt x="349433" y="355839"/>
                  </a:cubicBezTo>
                  <a:lnTo>
                    <a:pt x="266156" y="355839"/>
                  </a:lnTo>
                  <a:lnTo>
                    <a:pt x="246938" y="355839"/>
                  </a:lnTo>
                  <a:cubicBezTo>
                    <a:pt x="243402" y="355839"/>
                    <a:pt x="240532" y="352969"/>
                    <a:pt x="240532" y="349433"/>
                  </a:cubicBezTo>
                  <a:lnTo>
                    <a:pt x="240532" y="336621"/>
                  </a:lnTo>
                  <a:cubicBezTo>
                    <a:pt x="240532" y="333085"/>
                    <a:pt x="243402" y="330215"/>
                    <a:pt x="246938" y="330215"/>
                  </a:cubicBezTo>
                  <a:lnTo>
                    <a:pt x="259750" y="330215"/>
                  </a:lnTo>
                  <a:lnTo>
                    <a:pt x="259750" y="343027"/>
                  </a:lnTo>
                  <a:lnTo>
                    <a:pt x="272562" y="343027"/>
                  </a:lnTo>
                  <a:lnTo>
                    <a:pt x="272562" y="330215"/>
                  </a:lnTo>
                  <a:lnTo>
                    <a:pt x="291779" y="330215"/>
                  </a:lnTo>
                  <a:lnTo>
                    <a:pt x="291779" y="343027"/>
                  </a:lnTo>
                  <a:close/>
                  <a:moveTo>
                    <a:pt x="248033" y="317403"/>
                  </a:moveTo>
                  <a:lnTo>
                    <a:pt x="246938" y="317403"/>
                  </a:lnTo>
                  <a:cubicBezTo>
                    <a:pt x="241487" y="317403"/>
                    <a:pt x="236580" y="319709"/>
                    <a:pt x="233082" y="323373"/>
                  </a:cubicBezTo>
                  <a:cubicBezTo>
                    <a:pt x="230065" y="312573"/>
                    <a:pt x="220251" y="304591"/>
                    <a:pt x="208502" y="304591"/>
                  </a:cubicBezTo>
                  <a:cubicBezTo>
                    <a:pt x="194371" y="304591"/>
                    <a:pt x="182879" y="316084"/>
                    <a:pt x="182879" y="330215"/>
                  </a:cubicBezTo>
                  <a:cubicBezTo>
                    <a:pt x="182879" y="344346"/>
                    <a:pt x="194371" y="355839"/>
                    <a:pt x="208502" y="355839"/>
                  </a:cubicBezTo>
                  <a:cubicBezTo>
                    <a:pt x="216196" y="355839"/>
                    <a:pt x="223018" y="352367"/>
                    <a:pt x="227720" y="346986"/>
                  </a:cubicBezTo>
                  <a:lnTo>
                    <a:pt x="227720" y="349433"/>
                  </a:lnTo>
                  <a:cubicBezTo>
                    <a:pt x="227720" y="360028"/>
                    <a:pt x="236343" y="368651"/>
                    <a:pt x="246938" y="368651"/>
                  </a:cubicBezTo>
                  <a:lnTo>
                    <a:pt x="130818" y="368651"/>
                  </a:lnTo>
                  <a:cubicBezTo>
                    <a:pt x="128499" y="359663"/>
                    <a:pt x="121401" y="352565"/>
                    <a:pt x="112414" y="350246"/>
                  </a:cubicBezTo>
                  <a:lnTo>
                    <a:pt x="112414" y="310184"/>
                  </a:lnTo>
                  <a:cubicBezTo>
                    <a:pt x="121401" y="307865"/>
                    <a:pt x="128499" y="300767"/>
                    <a:pt x="130818" y="291779"/>
                  </a:cubicBezTo>
                  <a:lnTo>
                    <a:pt x="248117" y="291779"/>
                  </a:lnTo>
                  <a:cubicBezTo>
                    <a:pt x="247399" y="293791"/>
                    <a:pt x="246938" y="295931"/>
                    <a:pt x="246938" y="298185"/>
                  </a:cubicBezTo>
                  <a:lnTo>
                    <a:pt x="246938" y="310997"/>
                  </a:lnTo>
                  <a:cubicBezTo>
                    <a:pt x="246938" y="313246"/>
                    <a:pt x="247329" y="315405"/>
                    <a:pt x="248033" y="317403"/>
                  </a:cubicBezTo>
                  <a:close/>
                  <a:moveTo>
                    <a:pt x="221314" y="330215"/>
                  </a:moveTo>
                  <a:cubicBezTo>
                    <a:pt x="221314" y="337281"/>
                    <a:pt x="215568" y="343027"/>
                    <a:pt x="208502" y="343027"/>
                  </a:cubicBezTo>
                  <a:cubicBezTo>
                    <a:pt x="201437" y="343027"/>
                    <a:pt x="195691" y="337281"/>
                    <a:pt x="195691" y="330215"/>
                  </a:cubicBezTo>
                  <a:cubicBezTo>
                    <a:pt x="195691" y="323149"/>
                    <a:pt x="201437" y="317403"/>
                    <a:pt x="208502" y="317403"/>
                  </a:cubicBezTo>
                  <a:cubicBezTo>
                    <a:pt x="215568" y="317403"/>
                    <a:pt x="221314" y="323149"/>
                    <a:pt x="221314" y="330215"/>
                  </a:cubicBezTo>
                  <a:close/>
                  <a:moveTo>
                    <a:pt x="368651" y="368651"/>
                  </a:moveTo>
                  <a:cubicBezTo>
                    <a:pt x="372187" y="368651"/>
                    <a:pt x="375056" y="371520"/>
                    <a:pt x="375056" y="375056"/>
                  </a:cubicBezTo>
                  <a:lnTo>
                    <a:pt x="375056" y="387868"/>
                  </a:lnTo>
                  <a:cubicBezTo>
                    <a:pt x="375056" y="391404"/>
                    <a:pt x="372187" y="394274"/>
                    <a:pt x="368651" y="394274"/>
                  </a:cubicBezTo>
                  <a:lnTo>
                    <a:pt x="266156" y="394274"/>
                  </a:lnTo>
                  <a:cubicBezTo>
                    <a:pt x="262620" y="394274"/>
                    <a:pt x="259750" y="391404"/>
                    <a:pt x="259750" y="387868"/>
                  </a:cubicBezTo>
                  <a:lnTo>
                    <a:pt x="259750" y="381462"/>
                  </a:lnTo>
                  <a:lnTo>
                    <a:pt x="259750" y="375056"/>
                  </a:lnTo>
                  <a:cubicBezTo>
                    <a:pt x="259750" y="371520"/>
                    <a:pt x="262620" y="368651"/>
                    <a:pt x="266156" y="368651"/>
                  </a:cubicBezTo>
                  <a:lnTo>
                    <a:pt x="278968" y="368651"/>
                  </a:lnTo>
                  <a:lnTo>
                    <a:pt x="278968" y="381462"/>
                  </a:lnTo>
                  <a:lnTo>
                    <a:pt x="291779" y="381462"/>
                  </a:lnTo>
                  <a:lnTo>
                    <a:pt x="291779" y="368651"/>
                  </a:lnTo>
                  <a:lnTo>
                    <a:pt x="310997" y="368651"/>
                  </a:lnTo>
                  <a:lnTo>
                    <a:pt x="310997" y="381462"/>
                  </a:lnTo>
                  <a:lnTo>
                    <a:pt x="323809" y="381462"/>
                  </a:lnTo>
                  <a:lnTo>
                    <a:pt x="323809" y="368651"/>
                  </a:lnTo>
                  <a:lnTo>
                    <a:pt x="343027" y="368651"/>
                  </a:lnTo>
                  <a:lnTo>
                    <a:pt x="343027" y="381462"/>
                  </a:lnTo>
                  <a:lnTo>
                    <a:pt x="355839" y="381462"/>
                  </a:lnTo>
                  <a:lnTo>
                    <a:pt x="355839" y="368651"/>
                  </a:lnTo>
                  <a:close/>
                  <a:moveTo>
                    <a:pt x="375056" y="310997"/>
                  </a:moveTo>
                  <a:cubicBezTo>
                    <a:pt x="375056" y="314533"/>
                    <a:pt x="372187" y="317403"/>
                    <a:pt x="368651" y="317403"/>
                  </a:cubicBezTo>
                  <a:lnTo>
                    <a:pt x="349433" y="317403"/>
                  </a:lnTo>
                  <a:lnTo>
                    <a:pt x="266156" y="317403"/>
                  </a:lnTo>
                  <a:cubicBezTo>
                    <a:pt x="262620" y="317403"/>
                    <a:pt x="259750" y="314533"/>
                    <a:pt x="259750" y="310997"/>
                  </a:cubicBezTo>
                  <a:lnTo>
                    <a:pt x="259750" y="298185"/>
                  </a:lnTo>
                  <a:cubicBezTo>
                    <a:pt x="259750" y="294649"/>
                    <a:pt x="262620" y="291779"/>
                    <a:pt x="266156" y="291779"/>
                  </a:cubicBezTo>
                  <a:lnTo>
                    <a:pt x="278968" y="291779"/>
                  </a:lnTo>
                  <a:lnTo>
                    <a:pt x="278968" y="304591"/>
                  </a:lnTo>
                  <a:lnTo>
                    <a:pt x="291779" y="304591"/>
                  </a:lnTo>
                  <a:lnTo>
                    <a:pt x="291779" y="291779"/>
                  </a:lnTo>
                  <a:lnTo>
                    <a:pt x="310997" y="291779"/>
                  </a:lnTo>
                  <a:lnTo>
                    <a:pt x="310997" y="304591"/>
                  </a:lnTo>
                  <a:lnTo>
                    <a:pt x="323809" y="304591"/>
                  </a:lnTo>
                  <a:lnTo>
                    <a:pt x="323809" y="291779"/>
                  </a:lnTo>
                  <a:lnTo>
                    <a:pt x="343027" y="291779"/>
                  </a:lnTo>
                  <a:lnTo>
                    <a:pt x="343027" y="304591"/>
                  </a:lnTo>
                  <a:lnTo>
                    <a:pt x="355839" y="304591"/>
                  </a:lnTo>
                  <a:lnTo>
                    <a:pt x="355839" y="291779"/>
                  </a:lnTo>
                  <a:lnTo>
                    <a:pt x="368651" y="291779"/>
                  </a:lnTo>
                  <a:cubicBezTo>
                    <a:pt x="372187" y="291779"/>
                    <a:pt x="375056" y="294649"/>
                    <a:pt x="375056" y="298185"/>
                  </a:cubicBezTo>
                  <a:close/>
                  <a:moveTo>
                    <a:pt x="394274" y="272562"/>
                  </a:moveTo>
                  <a:cubicBezTo>
                    <a:pt x="394274" y="276098"/>
                    <a:pt x="391404" y="278968"/>
                    <a:pt x="387868" y="278968"/>
                  </a:cubicBezTo>
                  <a:lnTo>
                    <a:pt x="368651" y="278968"/>
                  </a:lnTo>
                  <a:lnTo>
                    <a:pt x="285374" y="278968"/>
                  </a:lnTo>
                  <a:cubicBezTo>
                    <a:pt x="281838" y="278968"/>
                    <a:pt x="278968" y="276098"/>
                    <a:pt x="278968" y="272562"/>
                  </a:cubicBezTo>
                  <a:lnTo>
                    <a:pt x="278968" y="259750"/>
                  </a:lnTo>
                  <a:cubicBezTo>
                    <a:pt x="278968" y="256214"/>
                    <a:pt x="281838" y="253344"/>
                    <a:pt x="285374" y="253344"/>
                  </a:cubicBezTo>
                  <a:lnTo>
                    <a:pt x="298185" y="253344"/>
                  </a:lnTo>
                  <a:lnTo>
                    <a:pt x="298185" y="266156"/>
                  </a:lnTo>
                  <a:lnTo>
                    <a:pt x="310997" y="266156"/>
                  </a:lnTo>
                  <a:lnTo>
                    <a:pt x="310997" y="253344"/>
                  </a:lnTo>
                  <a:lnTo>
                    <a:pt x="330215" y="253344"/>
                  </a:lnTo>
                  <a:lnTo>
                    <a:pt x="330215" y="266156"/>
                  </a:lnTo>
                  <a:lnTo>
                    <a:pt x="343027" y="266156"/>
                  </a:lnTo>
                  <a:lnTo>
                    <a:pt x="343027" y="253344"/>
                  </a:lnTo>
                  <a:lnTo>
                    <a:pt x="362245" y="253344"/>
                  </a:lnTo>
                  <a:lnTo>
                    <a:pt x="362245" y="266156"/>
                  </a:lnTo>
                  <a:lnTo>
                    <a:pt x="375056" y="266156"/>
                  </a:lnTo>
                  <a:lnTo>
                    <a:pt x="375056" y="253344"/>
                  </a:lnTo>
                  <a:lnTo>
                    <a:pt x="387868" y="253344"/>
                  </a:lnTo>
                  <a:cubicBezTo>
                    <a:pt x="391404" y="253344"/>
                    <a:pt x="394274" y="256214"/>
                    <a:pt x="394274" y="259750"/>
                  </a:cubicBezTo>
                  <a:close/>
                </a:path>
              </a:pathLst>
            </a:custGeom>
            <a:solidFill>
              <a:srgbClr val="135A7F"/>
            </a:solidFill>
            <a:ln w="1966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Полилиния: фигура 209">
              <a:extLst>
                <a:ext uri="{FF2B5EF4-FFF2-40B4-BE49-F238E27FC236}">
                  <a16:creationId xmlns:a16="http://schemas.microsoft.com/office/drawing/2014/main" xmlns="" id="{11347FEE-0B3B-43DB-9920-D26BC1DA9951}"/>
                </a:ext>
              </a:extLst>
            </p:cNvPr>
            <p:cNvSpPr/>
            <p:nvPr/>
          </p:nvSpPr>
          <p:spPr>
            <a:xfrm>
              <a:off x="8776722" y="4535134"/>
              <a:ext cx="51247" cy="32030"/>
            </a:xfrm>
            <a:custGeom>
              <a:avLst/>
              <a:gdLst>
                <a:gd name="connsiteX0" fmla="*/ 9919 w 51247"/>
                <a:gd name="connsiteY0" fmla="*/ 9919 h 32029"/>
                <a:gd name="connsiteX1" fmla="*/ 41949 w 51247"/>
                <a:gd name="connsiteY1" fmla="*/ 9919 h 32029"/>
                <a:gd name="connsiteX2" fmla="*/ 41949 w 51247"/>
                <a:gd name="connsiteY2" fmla="*/ 22731 h 32029"/>
                <a:gd name="connsiteX3" fmla="*/ 9919 w 51247"/>
                <a:gd name="connsiteY3" fmla="*/ 22731 h 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7" h="32029">
                  <a:moveTo>
                    <a:pt x="9919" y="9919"/>
                  </a:moveTo>
                  <a:lnTo>
                    <a:pt x="41949" y="9919"/>
                  </a:lnTo>
                  <a:lnTo>
                    <a:pt x="41949" y="22731"/>
                  </a:lnTo>
                  <a:lnTo>
                    <a:pt x="9919" y="22731"/>
                  </a:lnTo>
                  <a:close/>
                </a:path>
              </a:pathLst>
            </a:custGeom>
            <a:solidFill>
              <a:srgbClr val="135A7F"/>
            </a:solidFill>
            <a:ln w="1966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Полилиния: фигура 210">
              <a:extLst>
                <a:ext uri="{FF2B5EF4-FFF2-40B4-BE49-F238E27FC236}">
                  <a16:creationId xmlns:a16="http://schemas.microsoft.com/office/drawing/2014/main" xmlns="" id="{EF6F2BE2-6EE0-4AAC-BDA5-A54A323F9F0A}"/>
                </a:ext>
              </a:extLst>
            </p:cNvPr>
            <p:cNvSpPr/>
            <p:nvPr/>
          </p:nvSpPr>
          <p:spPr>
            <a:xfrm>
              <a:off x="8680633" y="4407016"/>
              <a:ext cx="121713" cy="57653"/>
            </a:xfrm>
            <a:custGeom>
              <a:avLst/>
              <a:gdLst>
                <a:gd name="connsiteX0" fmla="*/ 106008 w 121712"/>
                <a:gd name="connsiteY0" fmla="*/ 48354 h 57653"/>
                <a:gd name="connsiteX1" fmla="*/ 112414 w 121712"/>
                <a:gd name="connsiteY1" fmla="*/ 41949 h 57653"/>
                <a:gd name="connsiteX2" fmla="*/ 112414 w 121712"/>
                <a:gd name="connsiteY2" fmla="*/ 16325 h 57653"/>
                <a:gd name="connsiteX3" fmla="*/ 106008 w 121712"/>
                <a:gd name="connsiteY3" fmla="*/ 9919 h 57653"/>
                <a:gd name="connsiteX4" fmla="*/ 16325 w 121712"/>
                <a:gd name="connsiteY4" fmla="*/ 9919 h 57653"/>
                <a:gd name="connsiteX5" fmla="*/ 9919 w 121712"/>
                <a:gd name="connsiteY5" fmla="*/ 16325 h 57653"/>
                <a:gd name="connsiteX6" fmla="*/ 9919 w 121712"/>
                <a:gd name="connsiteY6" fmla="*/ 41949 h 57653"/>
                <a:gd name="connsiteX7" fmla="*/ 16325 w 121712"/>
                <a:gd name="connsiteY7" fmla="*/ 48354 h 57653"/>
                <a:gd name="connsiteX8" fmla="*/ 22731 w 121712"/>
                <a:gd name="connsiteY8" fmla="*/ 22731 h 57653"/>
                <a:gd name="connsiteX9" fmla="*/ 99602 w 121712"/>
                <a:gd name="connsiteY9" fmla="*/ 22731 h 57653"/>
                <a:gd name="connsiteX10" fmla="*/ 99602 w 121712"/>
                <a:gd name="connsiteY10" fmla="*/ 35543 h 57653"/>
                <a:gd name="connsiteX11" fmla="*/ 22731 w 121712"/>
                <a:gd name="connsiteY11" fmla="*/ 35543 h 5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12" h="57653">
                  <a:moveTo>
                    <a:pt x="106008" y="48354"/>
                  </a:moveTo>
                  <a:cubicBezTo>
                    <a:pt x="109550" y="48354"/>
                    <a:pt x="112414" y="45491"/>
                    <a:pt x="112414" y="41949"/>
                  </a:cubicBezTo>
                  <a:lnTo>
                    <a:pt x="112414" y="16325"/>
                  </a:lnTo>
                  <a:cubicBezTo>
                    <a:pt x="112414" y="12782"/>
                    <a:pt x="109550" y="9919"/>
                    <a:pt x="106008" y="9919"/>
                  </a:cubicBezTo>
                  <a:lnTo>
                    <a:pt x="16325" y="9919"/>
                  </a:lnTo>
                  <a:cubicBezTo>
                    <a:pt x="12782" y="9919"/>
                    <a:pt x="9919" y="12782"/>
                    <a:pt x="9919" y="16325"/>
                  </a:cubicBezTo>
                  <a:lnTo>
                    <a:pt x="9919" y="41949"/>
                  </a:lnTo>
                  <a:cubicBezTo>
                    <a:pt x="9919" y="45491"/>
                    <a:pt x="12782" y="48354"/>
                    <a:pt x="16325" y="48354"/>
                  </a:cubicBezTo>
                  <a:close/>
                  <a:moveTo>
                    <a:pt x="22731" y="22731"/>
                  </a:moveTo>
                  <a:lnTo>
                    <a:pt x="99602" y="22731"/>
                  </a:lnTo>
                  <a:lnTo>
                    <a:pt x="99602" y="35543"/>
                  </a:lnTo>
                  <a:lnTo>
                    <a:pt x="22731" y="35543"/>
                  </a:lnTo>
                  <a:close/>
                </a:path>
              </a:pathLst>
            </a:custGeom>
            <a:solidFill>
              <a:srgbClr val="135A7F"/>
            </a:solidFill>
            <a:ln w="1966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xmlns="" id="{4AD0EACA-A48E-4DA7-AB49-0281F5159193}"/>
                </a:ext>
              </a:extLst>
            </p:cNvPr>
            <p:cNvSpPr/>
            <p:nvPr/>
          </p:nvSpPr>
          <p:spPr>
            <a:xfrm>
              <a:off x="8840781" y="4407016"/>
              <a:ext cx="115307" cy="32030"/>
            </a:xfrm>
            <a:custGeom>
              <a:avLst/>
              <a:gdLst>
                <a:gd name="connsiteX0" fmla="*/ 9919 w 115306"/>
                <a:gd name="connsiteY0" fmla="*/ 9919 h 32029"/>
                <a:gd name="connsiteX1" fmla="*/ 106008 w 115306"/>
                <a:gd name="connsiteY1" fmla="*/ 9919 h 32029"/>
                <a:gd name="connsiteX2" fmla="*/ 106008 w 115306"/>
                <a:gd name="connsiteY2" fmla="*/ 22731 h 32029"/>
                <a:gd name="connsiteX3" fmla="*/ 9919 w 115306"/>
                <a:gd name="connsiteY3" fmla="*/ 22731 h 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06" h="32029">
                  <a:moveTo>
                    <a:pt x="9919" y="9919"/>
                  </a:moveTo>
                  <a:lnTo>
                    <a:pt x="106008" y="9919"/>
                  </a:lnTo>
                  <a:lnTo>
                    <a:pt x="106008" y="22731"/>
                  </a:lnTo>
                  <a:lnTo>
                    <a:pt x="9919" y="22731"/>
                  </a:lnTo>
                  <a:close/>
                </a:path>
              </a:pathLst>
            </a:custGeom>
            <a:solidFill>
              <a:srgbClr val="135A7F"/>
            </a:solidFill>
            <a:ln w="1966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Полилиния: фигура 212">
              <a:extLst>
                <a:ext uri="{FF2B5EF4-FFF2-40B4-BE49-F238E27FC236}">
                  <a16:creationId xmlns:a16="http://schemas.microsoft.com/office/drawing/2014/main" xmlns="" id="{3EE5FE7A-DC21-4850-98E7-9727B8157687}"/>
                </a:ext>
              </a:extLst>
            </p:cNvPr>
            <p:cNvSpPr/>
            <p:nvPr/>
          </p:nvSpPr>
          <p:spPr>
            <a:xfrm>
              <a:off x="8795939" y="4432639"/>
              <a:ext cx="160148" cy="32030"/>
            </a:xfrm>
            <a:custGeom>
              <a:avLst/>
              <a:gdLst>
                <a:gd name="connsiteX0" fmla="*/ 9919 w 160148"/>
                <a:gd name="connsiteY0" fmla="*/ 9919 h 32029"/>
                <a:gd name="connsiteX1" fmla="*/ 150849 w 160148"/>
                <a:gd name="connsiteY1" fmla="*/ 9919 h 32029"/>
                <a:gd name="connsiteX2" fmla="*/ 150849 w 160148"/>
                <a:gd name="connsiteY2" fmla="*/ 22731 h 32029"/>
                <a:gd name="connsiteX3" fmla="*/ 9919 w 160148"/>
                <a:gd name="connsiteY3" fmla="*/ 22731 h 3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48" h="32029">
                  <a:moveTo>
                    <a:pt x="9919" y="9919"/>
                  </a:moveTo>
                  <a:lnTo>
                    <a:pt x="150849" y="9919"/>
                  </a:lnTo>
                  <a:lnTo>
                    <a:pt x="150849" y="22731"/>
                  </a:lnTo>
                  <a:lnTo>
                    <a:pt x="9919" y="22731"/>
                  </a:lnTo>
                  <a:close/>
                </a:path>
              </a:pathLst>
            </a:custGeom>
            <a:solidFill>
              <a:srgbClr val="135A7F"/>
            </a:solidFill>
            <a:ln w="1966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06450" y="1835150"/>
            <a:ext cx="3005138" cy="1476375"/>
            <a:chOff x="806450" y="1835150"/>
            <a:chExt cx="3005138" cy="1476375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720D892-7E1F-4F5A-831A-CA689659D1E7}"/>
                </a:ext>
              </a:extLst>
            </p:cNvPr>
            <p:cNvSpPr/>
            <p:nvPr/>
          </p:nvSpPr>
          <p:spPr bwMode="auto">
            <a:xfrm>
              <a:off x="806450" y="1835150"/>
              <a:ext cx="3005138" cy="1476375"/>
            </a:xfrm>
            <a:prstGeom prst="rect">
              <a:avLst/>
            </a:prstGeom>
            <a:solidFill>
              <a:srgbClr val="E8E8E4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58" name="Блок-схема: узел 57">
              <a:extLst>
                <a:ext uri="{FF2B5EF4-FFF2-40B4-BE49-F238E27FC236}">
                  <a16:creationId xmlns:a16="http://schemas.microsoft.com/office/drawing/2014/main" xmlns="" id="{E05C687C-1A9E-4E39-BC70-06EDB827F90B}"/>
                </a:ext>
              </a:extLst>
            </p:cNvPr>
            <p:cNvSpPr/>
            <p:nvPr/>
          </p:nvSpPr>
          <p:spPr>
            <a:xfrm>
              <a:off x="3119438" y="2019300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</p:grpSp>
      <p:sp>
        <p:nvSpPr>
          <p:cNvPr id="5151" name="Title 4">
            <a:extLst>
              <a:ext uri="{FF2B5EF4-FFF2-40B4-BE49-F238E27FC236}">
                <a16:creationId xmlns:a16="http://schemas.microsoft.com/office/drawing/2014/main" xmlns="" id="{34967356-4AD9-4DC1-AF8D-16882BB83013}"/>
              </a:ext>
            </a:extLst>
          </p:cNvPr>
          <p:cNvSpPr txBox="1">
            <a:spLocks/>
          </p:cNvSpPr>
          <p:nvPr/>
        </p:nvSpPr>
        <p:spPr bwMode="auto">
          <a:xfrm>
            <a:off x="915213" y="2066925"/>
            <a:ext cx="2255716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ПОИСК И ПОДБОР</a:t>
            </a:r>
          </a:p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ИНОСТРАННОГО ПОКУПАТЕЛЯ</a:t>
            </a:r>
          </a:p>
        </p:txBody>
      </p:sp>
      <p:sp>
        <p:nvSpPr>
          <p:cNvPr id="60" name="Прямоугольник 5">
            <a:extLst>
              <a:ext uri="{FF2B5EF4-FFF2-40B4-BE49-F238E27FC236}">
                <a16:creationId xmlns:a16="http://schemas.microsoft.com/office/drawing/2014/main" xmlns="" id="{31BBC0C2-FF47-4B86-9379-780C9ECD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2875398"/>
            <a:ext cx="260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Бюджет: </a:t>
            </a: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4 млн руб.</a:t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Количество мест: 20</a:t>
            </a:r>
            <a:endParaRPr lang="ru-RU" altLang="ru-RU" sz="8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5155" name="Группа 5">
            <a:extLst>
              <a:ext uri="{FF2B5EF4-FFF2-40B4-BE49-F238E27FC236}">
                <a16:creationId xmlns:a16="http://schemas.microsoft.com/office/drawing/2014/main" xmlns="" id="{4B2A677A-1762-4150-AA49-47BC18FC74EC}"/>
              </a:ext>
            </a:extLst>
          </p:cNvPr>
          <p:cNvGrpSpPr>
            <a:grpSpLocks/>
          </p:cNvGrpSpPr>
          <p:nvPr/>
        </p:nvGrpSpPr>
        <p:grpSpPr bwMode="auto">
          <a:xfrm>
            <a:off x="8936038" y="538163"/>
            <a:ext cx="2193925" cy="1019175"/>
            <a:chOff x="8936038" y="538163"/>
            <a:chExt cx="2193925" cy="1019175"/>
          </a:xfrm>
        </p:grpSpPr>
        <p:sp>
          <p:nvSpPr>
            <p:cNvPr id="71" name="Parallelogram 12">
              <a:extLst>
                <a:ext uri="{FF2B5EF4-FFF2-40B4-BE49-F238E27FC236}">
                  <a16:creationId xmlns:a16="http://schemas.microsoft.com/office/drawing/2014/main" xmlns="" id="{827B756A-C9E8-4DD4-86A2-28EA3017B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6038" y="538163"/>
              <a:ext cx="2193925" cy="1019175"/>
            </a:xfrm>
            <a:prstGeom prst="parallelogram">
              <a:avLst>
                <a:gd name="adj" fmla="val 25073"/>
              </a:avLst>
            </a:prstGeom>
            <a:gradFill flip="none" rotWithShape="1">
              <a:gsLst>
                <a:gs pos="0">
                  <a:srgbClr val="2E6376">
                    <a:shade val="30000"/>
                    <a:satMod val="115000"/>
                  </a:srgbClr>
                </a:gs>
                <a:gs pos="50000">
                  <a:srgbClr val="2E6376">
                    <a:shade val="67500"/>
                    <a:satMod val="115000"/>
                  </a:srgbClr>
                </a:gs>
                <a:gs pos="100000">
                  <a:srgbClr val="2E6376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z="2800" dirty="0">
                <a:solidFill>
                  <a:srgbClr val="FDF7F0"/>
                </a:solidFill>
                <a:latin typeface="Playfair Display" pitchFamily="2" charset="-52"/>
              </a:endParaRPr>
            </a:p>
          </p:txBody>
        </p:sp>
        <p:sp>
          <p:nvSpPr>
            <p:cNvPr id="5157" name="Прямоугольник 5">
              <a:extLst>
                <a:ext uri="{FF2B5EF4-FFF2-40B4-BE49-F238E27FC236}">
                  <a16:creationId xmlns:a16="http://schemas.microsoft.com/office/drawing/2014/main" xmlns="" id="{434C5EAF-B724-49E8-A4CC-212D75D86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800" y="764918"/>
              <a:ext cx="190822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dirty="0">
                  <a:solidFill>
                    <a:schemeClr val="bg1"/>
                  </a:solidFill>
                  <a:latin typeface="Roboto Black" pitchFamily="2" charset="0"/>
                  <a:cs typeface="Roboto Black" pitchFamily="2" charset="0"/>
                </a:rPr>
                <a:t>75,2 млн руб.</a:t>
              </a:r>
              <a:br>
                <a:rPr lang="ru-RU" altLang="ru-RU" dirty="0">
                  <a:solidFill>
                    <a:schemeClr val="bg1"/>
                  </a:solidFill>
                  <a:latin typeface="Roboto Black" pitchFamily="2" charset="0"/>
                  <a:cs typeface="Roboto Black" pitchFamily="2" charset="0"/>
                </a:rPr>
              </a:br>
              <a:r>
                <a:rPr lang="ru-RU" altLang="ru-RU" sz="1200" dirty="0">
                  <a:solidFill>
                    <a:schemeClr val="bg1"/>
                  </a:solidFill>
                  <a:latin typeface="Roboto" pitchFamily="2" charset="0"/>
                  <a:cs typeface="Roboto" pitchFamily="2" charset="0"/>
                </a:rPr>
                <a:t>Итого бюджет:</a:t>
              </a:r>
            </a:p>
          </p:txBody>
        </p:sp>
      </p:grpSp>
      <p:sp>
        <p:nvSpPr>
          <p:cNvPr id="66" name="Title 4">
            <a:extLst>
              <a:ext uri="{FF2B5EF4-FFF2-40B4-BE49-F238E27FC236}">
                <a16:creationId xmlns:a16="http://schemas.microsoft.com/office/drawing/2014/main" xmlns="" id="{00A574ED-03B7-4E3E-81FD-3C4C95BE44B5}"/>
              </a:ext>
            </a:extLst>
          </p:cNvPr>
          <p:cNvSpPr txBox="1">
            <a:spLocks/>
          </p:cNvSpPr>
          <p:nvPr/>
        </p:nvSpPr>
        <p:spPr bwMode="auto">
          <a:xfrm>
            <a:off x="4739244" y="3781248"/>
            <a:ext cx="2255716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rPr>
              <a:t>МЕЖДУНАРОДНЫЕ ЭЛЕКТРОННЫЕ ПЛОЩАДКИ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6FD051-D70A-4A35-9741-387459FBD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263" y="3706176"/>
            <a:ext cx="475529" cy="426757"/>
          </a:xfrm>
          <a:prstGeom prst="rect">
            <a:avLst/>
          </a:prstGeom>
        </p:spPr>
      </p:pic>
      <p:sp>
        <p:nvSpPr>
          <p:cNvPr id="68" name="Прямоугольник 5">
            <a:extLst>
              <a:ext uri="{FF2B5EF4-FFF2-40B4-BE49-F238E27FC236}">
                <a16:creationId xmlns:a16="http://schemas.microsoft.com/office/drawing/2014/main" xmlns="" id="{24831A84-5916-4A81-9319-B90A8F94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419" y="4624650"/>
            <a:ext cx="2606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Бюджет: </a:t>
            </a:r>
            <a: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8,4 млн руб.</a:t>
            </a:r>
            <a:br>
              <a:rPr lang="ru-RU" altLang="ru-RU" sz="12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</a:br>
            <a:r>
              <a:rPr lang="ru-RU" altLang="ru-RU" sz="12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Количество мест: 2</a:t>
            </a:r>
            <a:endParaRPr lang="ru-RU" altLang="ru-RU" sz="8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7DE40E2-DFAB-4A32-806A-8975BEBDB030}"/>
              </a:ext>
            </a:extLst>
          </p:cNvPr>
          <p:cNvGrpSpPr/>
          <p:nvPr/>
        </p:nvGrpSpPr>
        <p:grpSpPr>
          <a:xfrm>
            <a:off x="6301736" y="5254944"/>
            <a:ext cx="3005138" cy="1537930"/>
            <a:chOff x="4632325" y="5254944"/>
            <a:chExt cx="3005138" cy="153793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632325" y="5254944"/>
              <a:ext cx="3005138" cy="1476375"/>
              <a:chOff x="4632325" y="5221388"/>
              <a:chExt cx="3005138" cy="1476375"/>
            </a:xfrm>
          </p:grpSpPr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xmlns="" id="{EE737F46-964B-4FF3-9C9A-41BD60C6AB6A}"/>
                  </a:ext>
                </a:extLst>
              </p:cNvPr>
              <p:cNvSpPr/>
              <p:nvPr/>
            </p:nvSpPr>
            <p:spPr bwMode="auto">
              <a:xfrm>
                <a:off x="4632325" y="5221388"/>
                <a:ext cx="3005138" cy="1476375"/>
              </a:xfrm>
              <a:prstGeom prst="rect">
                <a:avLst/>
              </a:prstGeom>
              <a:solidFill>
                <a:srgbClr val="E8E8E4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srgbClr val="2B2D3A"/>
                  </a:solidFill>
                </a:endParaRPr>
              </a:p>
            </p:txBody>
          </p:sp>
          <p:sp>
            <p:nvSpPr>
              <p:cNvPr id="72" name="Блок-схема: узел 71">
                <a:extLst>
                  <a:ext uri="{FF2B5EF4-FFF2-40B4-BE49-F238E27FC236}">
                    <a16:creationId xmlns:a16="http://schemas.microsoft.com/office/drawing/2014/main" xmlns="" id="{AEA5B6DE-0AF2-4582-8BC1-2661DA8118EE}"/>
                  </a:ext>
                </a:extLst>
              </p:cNvPr>
              <p:cNvSpPr/>
              <p:nvPr/>
            </p:nvSpPr>
            <p:spPr>
              <a:xfrm>
                <a:off x="6950075" y="5415168"/>
                <a:ext cx="398462" cy="396875"/>
              </a:xfrm>
              <a:prstGeom prst="flowChartConnector">
                <a:avLst/>
              </a:prstGeom>
              <a:solidFill>
                <a:srgbClr val="E8E8E4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2B2D3A"/>
                  </a:solidFill>
                </a:endParaRPr>
              </a:p>
            </p:txBody>
          </p:sp>
        </p:grpSp>
        <p:sp>
          <p:nvSpPr>
            <p:cNvPr id="70" name="Title 4">
              <a:extLst>
                <a:ext uri="{FF2B5EF4-FFF2-40B4-BE49-F238E27FC236}">
                  <a16:creationId xmlns:a16="http://schemas.microsoft.com/office/drawing/2014/main" xmlns="" id="{BA195A88-7615-4FD3-96A8-D8AFC317E2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33322" y="5535607"/>
              <a:ext cx="2224535" cy="68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400" dirty="0">
                  <a:solidFill>
                    <a:srgbClr val="2E6376"/>
                  </a:solidFill>
                  <a:latin typeface="Roboto Black" pitchFamily="2" charset="0"/>
                  <a:cs typeface="Roboto Black" pitchFamily="2" charset="0"/>
                </a:rPr>
                <a:t>ОБУЧЕНИЕ И АКСЕЛЕРАЦИОННЫЕ </a:t>
              </a:r>
            </a:p>
            <a:p>
              <a:r>
                <a:rPr lang="ru-RU" altLang="ru-RU" sz="1400" dirty="0">
                  <a:solidFill>
                    <a:srgbClr val="2E6376"/>
                  </a:solidFill>
                  <a:latin typeface="Roboto Black" pitchFamily="2" charset="0"/>
                  <a:cs typeface="Roboto Black" pitchFamily="2" charset="0"/>
                </a:rPr>
                <a:t>ПРОГРАММЫ</a:t>
              </a:r>
            </a:p>
            <a:p>
              <a:endParaRPr lang="ru-RU" altLang="ru-RU" sz="1400" dirty="0">
                <a:solidFill>
                  <a:srgbClr val="2E6376"/>
                </a:solidFill>
                <a:latin typeface="Roboto Black" pitchFamily="2" charset="0"/>
                <a:cs typeface="Roboto Black" pitchFamily="2" charset="0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A774EDE6-F8FE-49B1-945D-A70EE9B14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200" y="5415287"/>
              <a:ext cx="401638" cy="4016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4" name="Прямоугольник 5">
              <a:extLst>
                <a:ext uri="{FF2B5EF4-FFF2-40B4-BE49-F238E27FC236}">
                  <a16:creationId xmlns:a16="http://schemas.microsoft.com/office/drawing/2014/main" xmlns="" id="{4152CA29-CC3D-4755-A2B0-56BAA213B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2" y="6331209"/>
              <a:ext cx="260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  <a:t>Бюджет: </a:t>
              </a:r>
              <a:r>
                <a:rPr lang="ru-RU" altLang="ru-RU" sz="1200" b="1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  <a:t>5,6 млн руб.</a:t>
              </a:r>
              <a:br>
                <a:rPr lang="ru-RU" altLang="ru-RU" sz="1200" b="1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</a:br>
              <a:r>
                <a:rPr lang="ru-RU" altLang="ru-RU" sz="1200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  <a:t>Количество мест: 130</a:t>
              </a:r>
              <a:endParaRPr lang="ru-RU" altLang="ru-RU" sz="8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endParaRP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6DB15B0-1EC4-4721-9137-D457B2A1F39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10" y="1999128"/>
            <a:ext cx="399319" cy="362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B4318D41-B116-4138-B2EF-390F942CC17F}"/>
              </a:ext>
            </a:extLst>
          </p:cNvPr>
          <p:cNvGrpSpPr/>
          <p:nvPr/>
        </p:nvGrpSpPr>
        <p:grpSpPr>
          <a:xfrm>
            <a:off x="2926710" y="5250824"/>
            <a:ext cx="3005138" cy="1537930"/>
            <a:chOff x="4632325" y="5254944"/>
            <a:chExt cx="3005138" cy="153793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xmlns="" id="{FD906EE8-F17E-4105-8063-5BF2B1E9D51B}"/>
                </a:ext>
              </a:extLst>
            </p:cNvPr>
            <p:cNvGrpSpPr/>
            <p:nvPr/>
          </p:nvGrpSpPr>
          <p:grpSpPr>
            <a:xfrm>
              <a:off x="4632325" y="5254944"/>
              <a:ext cx="3005138" cy="1476375"/>
              <a:chOff x="4632325" y="5221388"/>
              <a:chExt cx="3005138" cy="1476375"/>
            </a:xfrm>
          </p:grpSpPr>
          <p:sp>
            <p:nvSpPr>
              <p:cNvPr id="99" name="Прямоугольник 98">
                <a:extLst>
                  <a:ext uri="{FF2B5EF4-FFF2-40B4-BE49-F238E27FC236}">
                    <a16:creationId xmlns:a16="http://schemas.microsoft.com/office/drawing/2014/main" xmlns="" id="{D2833ED9-0F00-4867-9908-8BBF4DDA2BAC}"/>
                  </a:ext>
                </a:extLst>
              </p:cNvPr>
              <p:cNvSpPr/>
              <p:nvPr/>
            </p:nvSpPr>
            <p:spPr bwMode="auto">
              <a:xfrm>
                <a:off x="4632325" y="5221388"/>
                <a:ext cx="3005138" cy="1476375"/>
              </a:xfrm>
              <a:prstGeom prst="rect">
                <a:avLst/>
              </a:prstGeom>
              <a:solidFill>
                <a:srgbClr val="E8E8E4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srgbClr val="2B2D3A"/>
                  </a:solidFill>
                </a:endParaRPr>
              </a:p>
            </p:txBody>
          </p:sp>
          <p:sp>
            <p:nvSpPr>
              <p:cNvPr id="100" name="Блок-схема: узел 99">
                <a:extLst>
                  <a:ext uri="{FF2B5EF4-FFF2-40B4-BE49-F238E27FC236}">
                    <a16:creationId xmlns:a16="http://schemas.microsoft.com/office/drawing/2014/main" xmlns="" id="{AAAAB849-25FD-408B-B83D-5C77A344AC1D}"/>
                  </a:ext>
                </a:extLst>
              </p:cNvPr>
              <p:cNvSpPr/>
              <p:nvPr/>
            </p:nvSpPr>
            <p:spPr>
              <a:xfrm>
                <a:off x="6950075" y="5415168"/>
                <a:ext cx="398462" cy="396875"/>
              </a:xfrm>
              <a:prstGeom prst="flowChartConnector">
                <a:avLst/>
              </a:prstGeom>
              <a:solidFill>
                <a:srgbClr val="E8E8E4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>
                  <a:solidFill>
                    <a:srgbClr val="2B2D3A"/>
                  </a:solidFill>
                </a:endParaRPr>
              </a:p>
            </p:txBody>
          </p:sp>
        </p:grpSp>
        <p:sp>
          <p:nvSpPr>
            <p:cNvPr id="95" name="Title 4">
              <a:extLst>
                <a:ext uri="{FF2B5EF4-FFF2-40B4-BE49-F238E27FC236}">
                  <a16:creationId xmlns:a16="http://schemas.microsoft.com/office/drawing/2014/main" xmlns="" id="{71C6FD20-B9D7-4F1A-9850-3EB56DFAC5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33322" y="5535608"/>
              <a:ext cx="2224535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400" dirty="0">
                  <a:solidFill>
                    <a:srgbClr val="2E6376"/>
                  </a:solidFill>
                  <a:latin typeface="Roboto Black" pitchFamily="2" charset="0"/>
                  <a:cs typeface="Roboto Black" pitchFamily="2" charset="0"/>
                </a:rPr>
                <a:t>МЕЖДУНАРОДНАЯ</a:t>
              </a:r>
            </a:p>
            <a:p>
              <a:r>
                <a:rPr lang="ru-RU" altLang="ru-RU" sz="1400" dirty="0">
                  <a:solidFill>
                    <a:srgbClr val="2E6376"/>
                  </a:solidFill>
                  <a:latin typeface="Roboto Black" pitchFamily="2" charset="0"/>
                  <a:cs typeface="Roboto Black" pitchFamily="2" charset="0"/>
                </a:rPr>
                <a:t>СЕРТИФИКАЦИЯ</a:t>
              </a:r>
            </a:p>
          </p:txBody>
        </p:sp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DF24E4F2-F5C4-499F-85FF-DB2F4F96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200" y="5415287"/>
              <a:ext cx="401638" cy="4016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8" name="Прямоугольник 5">
              <a:extLst>
                <a:ext uri="{FF2B5EF4-FFF2-40B4-BE49-F238E27FC236}">
                  <a16:creationId xmlns:a16="http://schemas.microsoft.com/office/drawing/2014/main" xmlns="" id="{E5C4E542-0540-42C2-8F61-40621B524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2" y="6331209"/>
              <a:ext cx="2606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  <a:t>Бюджет: </a:t>
              </a:r>
              <a:r>
                <a:rPr lang="ru-RU" altLang="ru-RU" sz="1200" b="1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  <a:t>4,3 млн руб.</a:t>
              </a:r>
              <a:br>
                <a:rPr lang="ru-RU" altLang="ru-RU" sz="1200" b="1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</a:br>
              <a:r>
                <a:rPr lang="ru-RU" altLang="ru-RU" sz="1200" dirty="0">
                  <a:solidFill>
                    <a:srgbClr val="2B2D3A"/>
                  </a:solidFill>
                  <a:latin typeface="Roboto" pitchFamily="2" charset="0"/>
                  <a:cs typeface="Roboto" pitchFamily="2" charset="0"/>
                </a:rPr>
                <a:t>Количество мест: 7</a:t>
              </a:r>
              <a:endParaRPr lang="ru-RU" altLang="ru-RU" sz="8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blin Light background">
      <a:dk1>
        <a:srgbClr val="2B2D3A"/>
      </a:dk1>
      <a:lt1>
        <a:srgbClr val="FDF7F0"/>
      </a:lt1>
      <a:dk2>
        <a:srgbClr val="2B2D3A"/>
      </a:dk2>
      <a:lt2>
        <a:srgbClr val="FFFFFF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3200" smtClean="0">
            <a:solidFill>
              <a:schemeClr val="tx1"/>
            </a:solidFill>
            <a:latin typeface="Playfair Display" charset="0"/>
            <a:ea typeface="Playfair Display" charset="0"/>
            <a:cs typeface="Playfair Display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8715</TotalTime>
  <Words>391</Words>
  <Application>Microsoft Office PowerPoint</Application>
  <PresentationFormat>Произвольный</PresentationFormat>
  <Paragraphs>106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Helvetica Light</vt:lpstr>
      <vt:lpstr>Calibri</vt:lpstr>
      <vt:lpstr>Roboto Bk</vt:lpstr>
      <vt:lpstr>Roboto Black</vt:lpstr>
      <vt:lpstr>Montserrat-Regular</vt:lpstr>
      <vt:lpstr>Calibri Light</vt:lpstr>
      <vt:lpstr>Roboto Condensed Light</vt:lpstr>
      <vt:lpstr>Playfair Display Black</vt:lpstr>
      <vt:lpstr>Playfair Display</vt:lpstr>
      <vt:lpstr>Montserrat-Bold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Шамсиева Наталья Юрьевна</cp:lastModifiedBy>
  <cp:revision>354</cp:revision>
  <cp:lastPrinted>2021-07-30T04:17:29Z</cp:lastPrinted>
  <dcterms:created xsi:type="dcterms:W3CDTF">2016-01-25T04:22:21Z</dcterms:created>
  <dcterms:modified xsi:type="dcterms:W3CDTF">2021-11-19T05:46:34Z</dcterms:modified>
</cp:coreProperties>
</file>